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83" r:id="rId4"/>
    <p:sldId id="366" r:id="rId5"/>
    <p:sldId id="367" r:id="rId6"/>
    <p:sldId id="368" r:id="rId7"/>
    <p:sldId id="369" r:id="rId8"/>
    <p:sldId id="370" r:id="rId9"/>
    <p:sldId id="371" r:id="rId10"/>
    <p:sldId id="389" r:id="rId11"/>
    <p:sldId id="372" r:id="rId12"/>
    <p:sldId id="386" r:id="rId13"/>
    <p:sldId id="373" r:id="rId14"/>
    <p:sldId id="374" r:id="rId15"/>
    <p:sldId id="375" r:id="rId16"/>
    <p:sldId id="376" r:id="rId17"/>
    <p:sldId id="377" r:id="rId18"/>
    <p:sldId id="378" r:id="rId19"/>
    <p:sldId id="382" r:id="rId20"/>
    <p:sldId id="379" r:id="rId21"/>
    <p:sldId id="380" r:id="rId22"/>
    <p:sldId id="381" r:id="rId23"/>
    <p:sldId id="384" r:id="rId24"/>
    <p:sldId id="385" r:id="rId25"/>
    <p:sldId id="383" r:id="rId26"/>
    <p:sldId id="387" r:id="rId27"/>
    <p:sldId id="388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9" r:id="rId37"/>
    <p:sldId id="398" r:id="rId38"/>
    <p:sldId id="419" r:id="rId39"/>
    <p:sldId id="418" r:id="rId40"/>
    <p:sldId id="417" r:id="rId41"/>
    <p:sldId id="424" r:id="rId42"/>
    <p:sldId id="422" r:id="rId43"/>
    <p:sldId id="423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7" Type="http://schemas.openxmlformats.org/officeDocument/2006/relationships/tableStyles" Target="tableStyles.xml"/><Relationship Id="rId46" Type="http://schemas.openxmlformats.org/officeDocument/2006/relationships/viewProps" Target="viewProps.xml"/><Relationship Id="rId45" Type="http://schemas.openxmlformats.org/officeDocument/2006/relationships/presProps" Target="presProps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 hasCustomPrompt="1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 hasCustomPrompt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 hasCustomPrompt="1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 hasCustomPrompt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 hasCustomPrompt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/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  <a:endParaRPr kumimoji="0" lang="pt-BR" smtClean="0"/>
          </a:p>
          <a:p>
            <a:pPr lvl="1" eaLnBrk="1" latinLnBrk="0" hangingPunct="1"/>
            <a:r>
              <a:rPr kumimoji="0" lang="pt-BR" smtClean="0"/>
              <a:t>Segundo nível</a:t>
            </a:r>
            <a:endParaRPr kumimoji="0" lang="pt-BR" smtClean="0"/>
          </a:p>
          <a:p>
            <a:pPr lvl="2" eaLnBrk="1" latinLnBrk="0" hangingPunct="1"/>
            <a:r>
              <a:rPr kumimoji="0" lang="pt-BR" smtClean="0"/>
              <a:t>Terceiro nível</a:t>
            </a:r>
            <a:endParaRPr kumimoji="0" lang="pt-BR" smtClean="0"/>
          </a:p>
          <a:p>
            <a:pPr lvl="3" eaLnBrk="1" latinLnBrk="0" hangingPunct="1"/>
            <a:r>
              <a:rPr kumimoji="0" lang="pt-BR" smtClean="0"/>
              <a:t>Quarto nível</a:t>
            </a:r>
            <a:endParaRPr kumimoji="0" lang="pt-BR" smtClean="0"/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0601EF-B919-41BC-A375-4AA53B88DA6F}" type="datetimeFigureOut">
              <a:rPr lang="pt-BR" smtClean="0"/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F81E64-0BC7-4109-86D5-CC9AA4AAD481}" type="slidenum">
              <a:rPr lang="pt-BR" smtClean="0"/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37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630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5905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 charset="0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490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345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charset="0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530" indent="-182880" algn="l" rtl="0" eaLnBrk="1" latinLnBrk="0" hangingPunct="1">
        <a:spcBef>
          <a:spcPct val="20000"/>
        </a:spcBef>
        <a:buClr>
          <a:schemeClr val="accent5"/>
        </a:buClr>
        <a:buFont typeface="Arial" charset="0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 charset="0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950" indent="-182880" algn="l" rtl="0" eaLnBrk="1" latinLnBrk="0" hangingPunct="1">
        <a:spcBef>
          <a:spcPct val="20000"/>
        </a:spcBef>
        <a:buClr>
          <a:schemeClr val="accent6"/>
        </a:buClr>
        <a:buFont typeface="Arial" charset="0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 charset="0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286340" cy="2301240"/>
          </a:xfrm>
        </p:spPr>
        <p:txBody>
          <a:bodyPr>
            <a:normAutofit fontScale="90000"/>
          </a:bodyPr>
          <a:lstStyle/>
          <a:p>
            <a:r>
              <a:rPr lang="x-none" altLang="pt-BR" dirty="0" smtClean="0"/>
              <a:t>Módulo</a:t>
            </a:r>
            <a:r>
              <a:rPr lang="pt-BR" dirty="0" smtClean="0"/>
              <a:t> </a:t>
            </a:r>
            <a:r>
              <a:rPr lang="x-none" altLang="pt-BR" dirty="0" smtClean="0"/>
              <a:t>III</a:t>
            </a:r>
            <a:br>
              <a:rPr lang="pt-BR" dirty="0" smtClean="0"/>
            </a:br>
            <a:r>
              <a:rPr lang="x-none" altLang="pt-BR" dirty="0" smtClean="0"/>
              <a:t>Capítulo 4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>S</a:t>
            </a:r>
            <a:r>
              <a:rPr lang="x-none" altLang="pt-BR" dirty="0" smtClean="0"/>
              <a:t>partacus</a:t>
            </a:r>
            <a:endParaRPr lang="x-none" alt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210916" cy="1752600"/>
          </a:xfrm>
        </p:spPr>
        <p:txBody>
          <a:bodyPr/>
          <a:lstStyle/>
          <a:p>
            <a:r>
              <a:rPr lang="pt-BR" dirty="0" smtClean="0"/>
              <a:t>William </a:t>
            </a:r>
            <a:r>
              <a:rPr lang="pt-BR" dirty="0" err="1" smtClean="0"/>
              <a:t>Ivanski</a:t>
            </a:r>
            <a:endParaRPr lang="pt-BR" dirty="0" smtClean="0"/>
          </a:p>
          <a:p>
            <a:r>
              <a:rPr lang="pt-BR" dirty="0" smtClean="0"/>
              <a:t>Curso de Programação C#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x-none" altLang="pt-BR">
                <a:sym typeface="+mn-ea"/>
              </a:rPr>
              <a:t>Criado pela Microsoft em 2001</a:t>
            </a:r>
            <a:endParaRPr lang="x-none" altLang="pt-BR">
              <a:sym typeface="+mn-ea"/>
            </a:endParaRPr>
          </a:p>
          <a:p>
            <a:r>
              <a:rPr lang="x-none" altLang="pt-BR">
                <a:sym typeface="+mn-ea"/>
              </a:rPr>
              <a:t>ADO = </a:t>
            </a:r>
            <a:r>
              <a:rPr lang="x-none" altLang="pt-BR">
                <a:solidFill>
                  <a:srgbClr val="92D050"/>
                </a:solidFill>
                <a:sym typeface="+mn-ea"/>
              </a:rPr>
              <a:t>ActiveX Data Objects</a:t>
            </a:r>
            <a:endParaRPr lang="x-none" altLang="pt-BR"/>
          </a:p>
          <a:p>
            <a:r>
              <a:rPr lang="x-none" altLang="pt-BR"/>
              <a:t>Conjunto de classes para acesso a bancos de dados</a:t>
            </a:r>
            <a:endParaRPr lang="x-none" altLang="pt-BR"/>
          </a:p>
          <a:p>
            <a:r>
              <a:rPr lang="x-none" altLang="pt-BR"/>
              <a:t>Evolução do antigo </a:t>
            </a:r>
            <a:r>
              <a:rPr lang="x-none" altLang="pt-BR">
                <a:solidFill>
                  <a:srgbClr val="92D050"/>
                </a:solidFill>
              </a:rPr>
              <a:t>ADO </a:t>
            </a:r>
            <a:r>
              <a:rPr lang="x-none" altLang="pt-BR"/>
              <a:t>(1996), usado por diversas linguagens, principalmente o </a:t>
            </a:r>
            <a:r>
              <a:rPr lang="x-none" altLang="pt-BR">
                <a:solidFill>
                  <a:srgbClr val="92D050"/>
                </a:solidFill>
              </a:rPr>
              <a:t>Delphi</a:t>
            </a:r>
            <a:endParaRPr lang="x-none" altLang="pt-BR">
              <a:solidFill>
                <a:srgbClr val="92D050"/>
              </a:solidFill>
            </a:endParaRPr>
          </a:p>
          <a:p>
            <a:r>
              <a:rPr lang="x-none" altLang="pt-BR">
                <a:solidFill>
                  <a:srgbClr val="92D050"/>
                </a:solidFill>
              </a:rPr>
              <a:t>Padrão </a:t>
            </a:r>
            <a:r>
              <a:rPr lang="x-none" altLang="pt-BR"/>
              <a:t>universal para .NET</a:t>
            </a:r>
            <a:endParaRPr lang="x-none" altLang="pt-BR"/>
          </a:p>
          <a:p>
            <a:r>
              <a:rPr lang="x-none" altLang="pt-BR"/>
              <a:t>Camada básica de comunicação, usado por:</a:t>
            </a:r>
            <a:endParaRPr lang="x-none" altLang="pt-BR"/>
          </a:p>
          <a:p>
            <a:pPr lvl="1"/>
            <a:r>
              <a:rPr lang="x-none" altLang="pt-BR" sz="2250"/>
              <a:t>Entity Framework</a:t>
            </a:r>
            <a:endParaRPr lang="x-none" altLang="pt-BR" sz="2250"/>
          </a:p>
          <a:p>
            <a:pPr lvl="1"/>
            <a:r>
              <a:rPr lang="x-none" altLang="pt-BR" sz="2250"/>
              <a:t>LINQ to SQL</a:t>
            </a:r>
            <a:endParaRPr lang="x-none" altLang="pt-BR" sz="2250"/>
          </a:p>
          <a:p>
            <a:pPr lvl="1"/>
            <a:r>
              <a:rPr lang="x-none" altLang="pt-BR" sz="2250"/>
              <a:t>Spartacus.Database</a:t>
            </a:r>
            <a:endParaRPr lang="x-none" altLang="pt-BR" sz="2250"/>
          </a:p>
          <a:p>
            <a:endParaRPr lang="x-none" alt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pic>
        <p:nvPicPr>
          <p:cNvPr id="4" name="Content Placeholder 3" descr="M3C4_ProgramaBanco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70915" y="1845310"/>
            <a:ext cx="6924040" cy="387540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pic>
        <p:nvPicPr>
          <p:cNvPr id="8" name="Content Placeholder 7" descr="M3C4_ADONET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3260" y="1557655"/>
            <a:ext cx="7829550" cy="50615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pt-BR">
                <a:solidFill>
                  <a:srgbClr val="92D050"/>
                </a:solidFill>
              </a:rPr>
              <a:t>.NET Data Provider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>
                <a:solidFill>
                  <a:srgbClr val="92D050"/>
                </a:solidFill>
              </a:rPr>
              <a:t>Provedor </a:t>
            </a:r>
            <a:r>
              <a:rPr lang="x-none" altLang="pt-BR"/>
              <a:t>de dados</a:t>
            </a:r>
            <a:endParaRPr lang="x-none" altLang="pt-BR"/>
          </a:p>
          <a:p>
            <a:pPr lvl="1"/>
            <a:r>
              <a:rPr lang="x-none" altLang="pt-BR"/>
              <a:t>Também chamado de </a:t>
            </a:r>
            <a:r>
              <a:rPr lang="x-none" altLang="pt-BR">
                <a:solidFill>
                  <a:srgbClr val="92D050"/>
                </a:solidFill>
              </a:rPr>
              <a:t>driver</a:t>
            </a:r>
            <a:r>
              <a:rPr lang="x-none" altLang="pt-BR"/>
              <a:t> ou </a:t>
            </a:r>
            <a:r>
              <a:rPr lang="x-none" altLang="pt-BR">
                <a:solidFill>
                  <a:srgbClr val="92D050"/>
                </a:solidFill>
              </a:rPr>
              <a:t>fonte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Realiza a </a:t>
            </a:r>
            <a:r>
              <a:rPr lang="x-none" altLang="pt-BR">
                <a:solidFill>
                  <a:srgbClr val="92D050"/>
                </a:solidFill>
              </a:rPr>
              <a:t>comunicação </a:t>
            </a:r>
            <a:r>
              <a:rPr lang="x-none" altLang="pt-BR"/>
              <a:t>entre seu programa e o SGBD</a:t>
            </a:r>
            <a:endParaRPr lang="x-none" altLang="pt-BR"/>
          </a:p>
          <a:p>
            <a:pPr lvl="1"/>
            <a:r>
              <a:rPr lang="x-none" altLang="pt-BR">
                <a:sym typeface="+mn-ea"/>
              </a:rPr>
              <a:t>Existe um ou mais drivers </a:t>
            </a:r>
            <a:r>
              <a:rPr lang="x-none" altLang="pt-BR">
                <a:solidFill>
                  <a:srgbClr val="92D050"/>
                </a:solidFill>
                <a:sym typeface="+mn-ea"/>
              </a:rPr>
              <a:t>para cada SGBD</a:t>
            </a:r>
            <a:endParaRPr lang="x-none" altLang="pt-BR">
              <a:solidFill>
                <a:srgbClr val="92D050"/>
              </a:solidFill>
              <a:sym typeface="+mn-ea"/>
            </a:endParaRPr>
          </a:p>
          <a:p>
            <a:pPr lvl="1"/>
            <a:r>
              <a:rPr lang="x-none" altLang="pt-BR"/>
              <a:t>Cada driver precisa seguir o padrão, chamado </a:t>
            </a:r>
            <a:r>
              <a:rPr lang="x-none" altLang="pt-BR">
                <a:solidFill>
                  <a:srgbClr val="92D050"/>
                </a:solidFill>
              </a:rPr>
              <a:t>API ADO.NET</a:t>
            </a:r>
            <a:endParaRPr lang="x-none" altLang="pt-B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pt-BR"/>
              <a:t>Exemplos de provedores (ou drivers)</a:t>
            </a:r>
            <a:endParaRPr lang="x-none" altLang="pt-BR"/>
          </a:p>
          <a:p>
            <a:pPr lvl="1"/>
            <a:r>
              <a:rPr lang="x-none" altLang="pt-BR">
                <a:sym typeface="+mn-ea"/>
              </a:rPr>
              <a:t>System.Data.Sqlite</a:t>
            </a:r>
            <a:endParaRPr lang="x-none" altLang="pt-BR"/>
          </a:p>
          <a:p>
            <a:pPr lvl="1"/>
            <a:r>
              <a:rPr lang="x-none" altLang="pt-BR">
                <a:solidFill>
                  <a:srgbClr val="FFC000"/>
                </a:solidFill>
              </a:rPr>
              <a:t>Mono.Data.Sqlite</a:t>
            </a:r>
            <a:endParaRPr lang="x-none" altLang="pt-BR">
              <a:solidFill>
                <a:srgbClr val="FFC000"/>
              </a:solidFill>
            </a:endParaRPr>
          </a:p>
          <a:p>
            <a:pPr lvl="1"/>
            <a:r>
              <a:rPr lang="x-none" altLang="pt-BR">
                <a:solidFill>
                  <a:srgbClr val="00B0F0"/>
                </a:solidFill>
              </a:rPr>
              <a:t>Npgsql</a:t>
            </a:r>
            <a:endParaRPr lang="x-none" altLang="pt-BR">
              <a:solidFill>
                <a:srgbClr val="00B0F0"/>
              </a:solidFill>
            </a:endParaRPr>
          </a:p>
          <a:p>
            <a:pPr lvl="1"/>
            <a:r>
              <a:rPr lang="x-none" altLang="pt-BR"/>
              <a:t>FirebirdSql.Data.FirebirdClient</a:t>
            </a:r>
            <a:endParaRPr lang="x-none" altLang="pt-BR"/>
          </a:p>
          <a:p>
            <a:pPr lvl="1"/>
            <a:r>
              <a:rPr lang="x-none" altLang="pt-BR"/>
              <a:t>MySql.Data.SqlClient</a:t>
            </a:r>
            <a:endParaRPr lang="x-none" altLang="pt-BR"/>
          </a:p>
          <a:p>
            <a:pPr lvl="1"/>
            <a:r>
              <a:rPr lang="x-none" altLang="pt-BR">
                <a:sym typeface="+mn-ea"/>
              </a:rPr>
              <a:t>System.Data.SqlClient</a:t>
            </a:r>
            <a:endParaRPr lang="x-none" altLang="pt-BR"/>
          </a:p>
          <a:p>
            <a:pPr lvl="1"/>
            <a:r>
              <a:rPr lang="x-none" altLang="pt-BR"/>
              <a:t>System.Data.OracleClient</a:t>
            </a:r>
            <a:endParaRPr lang="x-none" altLang="pt-BR"/>
          </a:p>
          <a:p>
            <a:pPr lvl="1"/>
            <a:r>
              <a:rPr lang="x-none" altLang="pt-BR"/>
              <a:t>Oracle.ManagedDataAccess.Client</a:t>
            </a:r>
            <a:endParaRPr lang="x-none" altLang="pt-BR"/>
          </a:p>
          <a:p>
            <a:pPr lvl="1"/>
            <a:r>
              <a:rPr lang="x-none" altLang="pt-BR"/>
              <a:t>System.Data.Odbc</a:t>
            </a:r>
            <a:endParaRPr lang="x-none" altLang="pt-BR"/>
          </a:p>
          <a:p>
            <a:pPr lvl="1"/>
            <a:r>
              <a:rPr lang="x-none" altLang="pt-BR"/>
              <a:t>System.Data.OleDb</a:t>
            </a:r>
            <a:endParaRPr lang="x-none" altLang="pt-BR"/>
          </a:p>
          <a:p>
            <a:pPr lvl="1"/>
            <a:endParaRPr lang="x-none" alt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pt-BR">
                <a:solidFill>
                  <a:srgbClr val="92D050"/>
                </a:solidFill>
              </a:rPr>
              <a:t>Connection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Responsável pela conexão com o banco de dados</a:t>
            </a:r>
            <a:endParaRPr lang="x-none" altLang="pt-BR"/>
          </a:p>
          <a:p>
            <a:pPr lvl="1"/>
            <a:r>
              <a:rPr lang="x-none" altLang="pt-BR"/>
              <a:t>Seu programa precisa abrir e fechar</a:t>
            </a:r>
            <a:endParaRPr lang="x-none" altLang="pt-BR"/>
          </a:p>
          <a:p>
            <a:pPr lvl="1"/>
            <a:r>
              <a:rPr lang="x-none" altLang="pt-BR"/>
              <a:t>Uso de </a:t>
            </a:r>
            <a:r>
              <a:rPr lang="x-none" altLang="pt-BR">
                <a:solidFill>
                  <a:srgbClr val="92D050"/>
                </a:solidFill>
              </a:rPr>
              <a:t>connection string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>
                <a:solidFill>
                  <a:srgbClr val="FFC000"/>
                </a:solidFill>
              </a:rPr>
              <a:t>SqliteConnection</a:t>
            </a:r>
            <a:r>
              <a:rPr lang="x-none" altLang="pt-BR"/>
              <a:t>, </a:t>
            </a:r>
            <a:r>
              <a:rPr lang="x-none" altLang="pt-BR">
                <a:solidFill>
                  <a:srgbClr val="00B0F0"/>
                </a:solidFill>
              </a:rPr>
              <a:t>NpgsqlConnection</a:t>
            </a:r>
            <a:endParaRPr lang="x-none" altLang="pt-BR">
              <a:solidFill>
                <a:srgbClr val="00B0F0"/>
              </a:solidFill>
            </a:endParaRPr>
          </a:p>
          <a:p>
            <a:pPr lvl="0"/>
            <a:r>
              <a:rPr lang="x-none" altLang="pt-BR" sz="3000">
                <a:solidFill>
                  <a:srgbClr val="92D050"/>
                </a:solidFill>
              </a:rPr>
              <a:t>Command</a:t>
            </a:r>
            <a:endParaRPr lang="x-none" altLang="pt-BR" sz="3000">
              <a:solidFill>
                <a:srgbClr val="92D050"/>
              </a:solidFill>
            </a:endParaRPr>
          </a:p>
          <a:p>
            <a:pPr lvl="1"/>
            <a:r>
              <a:rPr lang="x-none" altLang="pt-BR" sz="2600"/>
              <a:t>Executa comandos contra o banco de dados</a:t>
            </a:r>
            <a:endParaRPr lang="x-none" altLang="pt-BR" sz="2600"/>
          </a:p>
          <a:p>
            <a:pPr lvl="1"/>
            <a:r>
              <a:rPr lang="x-none" altLang="pt-BR">
                <a:solidFill>
                  <a:srgbClr val="FFC000"/>
                </a:solidFill>
              </a:rPr>
              <a:t>SqliteCommand</a:t>
            </a:r>
            <a:r>
              <a:rPr lang="x-none" altLang="pt-BR"/>
              <a:t>, </a:t>
            </a:r>
            <a:r>
              <a:rPr lang="x-none" altLang="pt-BR">
                <a:solidFill>
                  <a:srgbClr val="00B0F0"/>
                </a:solidFill>
              </a:rPr>
              <a:t>NpgsqlCommand</a:t>
            </a:r>
            <a:endParaRPr lang="x-none" altLang="pt-BR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pt-BR">
                <a:solidFill>
                  <a:srgbClr val="92D050"/>
                </a:solidFill>
              </a:rPr>
              <a:t>DataReader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 sz="2600"/>
              <a:t>Percorre registros de forma semelhante a arquivos</a:t>
            </a:r>
            <a:endParaRPr lang="x-none" altLang="pt-BR" sz="2600"/>
          </a:p>
          <a:p>
            <a:pPr lvl="1"/>
            <a:r>
              <a:rPr lang="x-none" altLang="pt-BR" sz="2600">
                <a:solidFill>
                  <a:srgbClr val="FFC000"/>
                </a:solidFill>
              </a:rPr>
              <a:t>SqliteDataReader</a:t>
            </a:r>
            <a:r>
              <a:rPr lang="x-none" altLang="pt-BR" sz="2600"/>
              <a:t>, </a:t>
            </a:r>
            <a:r>
              <a:rPr lang="x-none" altLang="pt-BR" sz="2600">
                <a:solidFill>
                  <a:srgbClr val="00B0F0"/>
                </a:solidFill>
              </a:rPr>
              <a:t>NpgsqlDataReader</a:t>
            </a:r>
            <a:endParaRPr lang="x-none" altLang="pt-BR" sz="2600">
              <a:solidFill>
                <a:srgbClr val="00B0F0"/>
              </a:solidFill>
            </a:endParaRPr>
          </a:p>
          <a:p>
            <a:pPr lvl="0"/>
            <a:r>
              <a:rPr lang="x-none" altLang="pt-BR" sz="3000">
                <a:solidFill>
                  <a:srgbClr val="92D050"/>
                </a:solidFill>
              </a:rPr>
              <a:t>DataAdapter</a:t>
            </a:r>
            <a:endParaRPr lang="x-none" altLang="pt-BR" sz="3000">
              <a:solidFill>
                <a:srgbClr val="92D050"/>
              </a:solidFill>
            </a:endParaRPr>
          </a:p>
          <a:p>
            <a:pPr lvl="1"/>
            <a:r>
              <a:rPr lang="x-none" altLang="pt-BR" sz="2600"/>
              <a:t>Fornece leitura e escrita para o banco de dados</a:t>
            </a:r>
            <a:endParaRPr lang="x-none" altLang="pt-BR" sz="2600"/>
          </a:p>
          <a:p>
            <a:pPr lvl="1"/>
            <a:r>
              <a:rPr lang="x-none" altLang="pt-BR" sz="2600"/>
              <a:t>No caso de leitura, substitui o DataReader</a:t>
            </a:r>
            <a:endParaRPr lang="x-none" altLang="pt-BR" sz="2600"/>
          </a:p>
          <a:p>
            <a:pPr lvl="1"/>
            <a:r>
              <a:rPr lang="x-none" altLang="pt-BR" sz="2600">
                <a:solidFill>
                  <a:srgbClr val="FFC000"/>
                </a:solidFill>
              </a:rPr>
              <a:t>SqliteDataAdapter</a:t>
            </a:r>
            <a:r>
              <a:rPr lang="x-none" altLang="pt-BR" sz="2600"/>
              <a:t>, </a:t>
            </a:r>
            <a:r>
              <a:rPr lang="x-none" altLang="pt-BR" sz="2600">
                <a:solidFill>
                  <a:srgbClr val="00B0F0"/>
                </a:solidFill>
              </a:rPr>
              <a:t>NpgsqlDataAdapter</a:t>
            </a:r>
            <a:endParaRPr lang="x-none" altLang="pt-BR" sz="2600">
              <a:solidFill>
                <a:srgbClr val="00B0F0"/>
              </a:solidFill>
            </a:endParaRPr>
          </a:p>
          <a:p>
            <a:pPr lvl="1"/>
            <a:endParaRPr lang="x-none" alt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pt-BR">
                <a:solidFill>
                  <a:srgbClr val="92D050"/>
                </a:solidFill>
              </a:rPr>
              <a:t>DataSet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Representa uma </a:t>
            </a:r>
            <a:r>
              <a:rPr lang="x-none" altLang="pt-BR">
                <a:solidFill>
                  <a:srgbClr val="92D050"/>
                </a:solidFill>
              </a:rPr>
              <a:t>cópia </a:t>
            </a:r>
            <a:r>
              <a:rPr lang="x-none" altLang="pt-BR"/>
              <a:t>de uma parte do banco de dados em memória (cache)</a:t>
            </a:r>
            <a:endParaRPr lang="x-none" altLang="pt-BR"/>
          </a:p>
          <a:p>
            <a:pPr lvl="1"/>
            <a:r>
              <a:rPr lang="x-none" altLang="pt-BR"/>
              <a:t>Funciona mesmo se o programa perder conexão com o banco de dados</a:t>
            </a:r>
            <a:endParaRPr lang="x-none" altLang="pt-BR"/>
          </a:p>
          <a:p>
            <a:pPr lvl="1"/>
            <a:r>
              <a:rPr lang="x-none" altLang="pt-BR"/>
              <a:t>Baseado em </a:t>
            </a:r>
            <a:r>
              <a:rPr lang="x-none" altLang="pt-BR">
                <a:solidFill>
                  <a:srgbClr val="92D050"/>
                </a:solidFill>
              </a:rPr>
              <a:t>XML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Independente de driver de conexão</a:t>
            </a:r>
            <a:endParaRPr lang="x-none" altLang="pt-BR"/>
          </a:p>
          <a:p>
            <a:pPr lvl="1"/>
            <a:r>
              <a:rPr lang="x-none" altLang="pt-BR"/>
              <a:t>Todo DataSet contém:</a:t>
            </a:r>
            <a:endParaRPr lang="x-none" altLang="pt-BR"/>
          </a:p>
          <a:p>
            <a:pPr lvl="2"/>
            <a:r>
              <a:rPr lang="x-none" altLang="pt-BR" sz="2400">
                <a:solidFill>
                  <a:srgbClr val="92D050"/>
                </a:solidFill>
              </a:rPr>
              <a:t>Tables</a:t>
            </a:r>
            <a:r>
              <a:rPr lang="x-none" altLang="pt-BR" sz="2400"/>
              <a:t>: Conjunto de objetos </a:t>
            </a:r>
            <a:r>
              <a:rPr lang="x-none" altLang="pt-BR" sz="2400">
                <a:solidFill>
                  <a:srgbClr val="92D050"/>
                </a:solidFill>
              </a:rPr>
              <a:t>DataTable </a:t>
            </a:r>
            <a:r>
              <a:rPr lang="x-none" altLang="pt-BR" sz="2400"/>
              <a:t>que representam tabelas do banco de dados</a:t>
            </a:r>
            <a:endParaRPr lang="x-none" altLang="pt-BR" sz="2400"/>
          </a:p>
          <a:p>
            <a:pPr lvl="1"/>
            <a:r>
              <a:rPr lang="x-none" altLang="pt-BR"/>
              <a:t>Normalmente é pouco utilizado</a:t>
            </a:r>
            <a:endParaRPr lang="x-none" alt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pt-BR">
                <a:solidFill>
                  <a:srgbClr val="92D050"/>
                </a:solidFill>
              </a:rPr>
              <a:t>DataTable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Objeto mais </a:t>
            </a:r>
            <a:r>
              <a:rPr lang="x-none" altLang="pt-BR">
                <a:solidFill>
                  <a:srgbClr val="92D050"/>
                </a:solidFill>
              </a:rPr>
              <a:t>importante </a:t>
            </a:r>
            <a:r>
              <a:rPr lang="x-none" altLang="pt-BR"/>
              <a:t>e mais utilizado do ADO.NET</a:t>
            </a:r>
            <a:endParaRPr lang="x-none" altLang="pt-BR"/>
          </a:p>
          <a:p>
            <a:pPr lvl="1"/>
            <a:r>
              <a:rPr lang="x-none" altLang="pt-BR"/>
              <a:t>O retorno de um </a:t>
            </a:r>
            <a:r>
              <a:rPr lang="x-none" altLang="pt-BR">
                <a:solidFill>
                  <a:srgbClr val="92D050"/>
                </a:solidFill>
              </a:rPr>
              <a:t>select </a:t>
            </a:r>
            <a:r>
              <a:rPr lang="x-none" altLang="pt-BR"/>
              <a:t>alimenta um </a:t>
            </a:r>
            <a:r>
              <a:rPr lang="x-none" altLang="pt-BR">
                <a:solidFill>
                  <a:srgbClr val="92D050"/>
                </a:solidFill>
              </a:rPr>
              <a:t>DataTable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>
                <a:sym typeface="+mn-ea"/>
              </a:rPr>
              <a:t>DataTables são usados para fazer </a:t>
            </a:r>
            <a:r>
              <a:rPr lang="x-none" altLang="pt-BR">
                <a:solidFill>
                  <a:srgbClr val="92D050"/>
                </a:solidFill>
                <a:sym typeface="+mn-ea"/>
              </a:rPr>
              <a:t>DataBind </a:t>
            </a:r>
            <a:r>
              <a:rPr lang="x-none" altLang="pt-BR">
                <a:sym typeface="+mn-ea"/>
              </a:rPr>
              <a:t>direto em </a:t>
            </a:r>
            <a:r>
              <a:rPr lang="x-none" altLang="pt-BR">
                <a:solidFill>
                  <a:srgbClr val="92D050"/>
                </a:solidFill>
                <a:sym typeface="+mn-ea"/>
              </a:rPr>
              <a:t>DataGrids</a:t>
            </a:r>
            <a:r>
              <a:rPr lang="x-none" altLang="pt-BR">
                <a:sym typeface="+mn-ea"/>
              </a:rPr>
              <a:t>, sem nenhum esforço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Todo DataTable contém:</a:t>
            </a:r>
            <a:endParaRPr lang="x-none" altLang="pt-BR"/>
          </a:p>
          <a:p>
            <a:pPr lvl="2"/>
            <a:r>
              <a:rPr lang="x-none" altLang="pt-BR">
                <a:solidFill>
                  <a:srgbClr val="92D050"/>
                </a:solidFill>
              </a:rPr>
              <a:t>Rows</a:t>
            </a:r>
            <a:r>
              <a:rPr lang="x-none" altLang="pt-BR"/>
              <a:t>: Conjunto de objetos </a:t>
            </a:r>
            <a:r>
              <a:rPr lang="x-none" altLang="pt-BR">
                <a:solidFill>
                  <a:srgbClr val="92D050"/>
                </a:solidFill>
              </a:rPr>
              <a:t>DataRow </a:t>
            </a:r>
            <a:r>
              <a:rPr lang="x-none" altLang="pt-BR"/>
              <a:t>que representam as linhas</a:t>
            </a:r>
            <a:endParaRPr lang="x-none" altLang="pt-BR"/>
          </a:p>
          <a:p>
            <a:pPr lvl="2"/>
            <a:r>
              <a:rPr lang="x-none" altLang="pt-BR">
                <a:solidFill>
                  <a:srgbClr val="92D050"/>
                </a:solidFill>
              </a:rPr>
              <a:t>Columns</a:t>
            </a:r>
            <a:r>
              <a:rPr lang="x-none" altLang="pt-BR"/>
              <a:t>: Conjunto de objetos </a:t>
            </a:r>
            <a:r>
              <a:rPr lang="x-none" altLang="pt-BR">
                <a:solidFill>
                  <a:srgbClr val="92D050"/>
                </a:solidFill>
              </a:rPr>
              <a:t>DataColumn </a:t>
            </a:r>
            <a:r>
              <a:rPr lang="x-none" altLang="pt-BR"/>
              <a:t>que representam as colunas</a:t>
            </a:r>
            <a:endParaRPr lang="x-none" alt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x-none" altLang="pt-BR"/>
              <a:t>Legal, quero ver código!</a:t>
            </a:r>
            <a:endParaRPr lang="x-none" altLang="pt-BR"/>
          </a:p>
          <a:p>
            <a:pPr marL="36195" indent="0">
              <a:buNone/>
            </a:pPr>
            <a:endParaRPr lang="x-none" altLang="pt-BR"/>
          </a:p>
          <a:p>
            <a:r>
              <a:rPr lang="x-none" altLang="pt-BR"/>
              <a:t>Seu programa precisa </a:t>
            </a:r>
            <a:r>
              <a:rPr lang="x-none" altLang="pt-BR">
                <a:solidFill>
                  <a:srgbClr val="92D050"/>
                </a:solidFill>
              </a:rPr>
              <a:t>referenciar</a:t>
            </a:r>
            <a:r>
              <a:rPr lang="x-none" altLang="pt-BR"/>
              <a:t>:</a:t>
            </a:r>
            <a:endParaRPr lang="x-none" altLang="pt-BR"/>
          </a:p>
          <a:p>
            <a:pPr lvl="1"/>
            <a:r>
              <a:rPr lang="x-none" altLang="pt-BR"/>
              <a:t>System.Data</a:t>
            </a:r>
            <a:endParaRPr lang="x-none" altLang="pt-BR"/>
          </a:p>
          <a:p>
            <a:pPr lvl="1"/>
            <a:r>
              <a:rPr lang="x-none" altLang="pt-BR"/>
              <a:t>System.Xml</a:t>
            </a:r>
            <a:endParaRPr lang="x-none" altLang="pt-BR"/>
          </a:p>
          <a:p>
            <a:pPr lvl="1"/>
            <a:r>
              <a:rPr lang="x-none" altLang="pt-BR"/>
              <a:t>Algum provedor de dados de sua escolha</a:t>
            </a:r>
            <a:endParaRPr lang="x-none" altLang="pt-BR"/>
          </a:p>
          <a:p>
            <a:pPr lvl="2"/>
            <a:r>
              <a:rPr lang="x-none" altLang="pt-BR">
                <a:solidFill>
                  <a:srgbClr val="FFC000"/>
                </a:solidFill>
              </a:rPr>
              <a:t>Mono.Data.Sqlite</a:t>
            </a:r>
            <a:endParaRPr lang="x-none" altLang="pt-BR">
              <a:solidFill>
                <a:srgbClr val="FFC000"/>
              </a:solidFill>
            </a:endParaRPr>
          </a:p>
          <a:p>
            <a:pPr lvl="2"/>
            <a:r>
              <a:rPr lang="x-none" altLang="pt-BR">
                <a:solidFill>
                  <a:srgbClr val="00B0F0"/>
                </a:solidFill>
              </a:rPr>
              <a:t>Npgsql</a:t>
            </a:r>
            <a:endParaRPr lang="x-none" altLang="pt-BR">
              <a:solidFill>
                <a:srgbClr val="00B0F0"/>
              </a:solidFill>
            </a:endParaRPr>
          </a:p>
          <a:p>
            <a:pPr lvl="0"/>
            <a:r>
              <a:rPr lang="x-none" altLang="pt-BR"/>
              <a:t>Escolha a forma de leitura:</a:t>
            </a:r>
            <a:endParaRPr lang="x-none" altLang="pt-BR"/>
          </a:p>
          <a:p>
            <a:pPr lvl="1"/>
            <a:r>
              <a:rPr lang="x-none" altLang="pt-BR"/>
              <a:t>DataReader</a:t>
            </a:r>
            <a:endParaRPr lang="x-none" altLang="pt-BR"/>
          </a:p>
          <a:p>
            <a:pPr lvl="1"/>
            <a:r>
              <a:rPr lang="x-none" altLang="pt-BR"/>
              <a:t>DataAdapter</a:t>
            </a:r>
            <a:endParaRPr lang="x-none" alt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Sumário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x-none" altLang="pt-BR"/>
              <a:t>Introdução</a:t>
            </a:r>
            <a:endParaRPr lang="x-none" altLang="pt-BR"/>
          </a:p>
          <a:p>
            <a:r>
              <a:rPr lang="x-none" altLang="pt-BR"/>
              <a:t>Relembrando Arquivos</a:t>
            </a:r>
            <a:endParaRPr lang="x-none" altLang="pt-BR"/>
          </a:p>
          <a:p>
            <a:r>
              <a:rPr lang="x-none" altLang="pt-BR"/>
              <a:t>Bancos de Dados</a:t>
            </a:r>
            <a:endParaRPr lang="x-none" altLang="pt-BR"/>
          </a:p>
          <a:p>
            <a:r>
              <a:rPr lang="x-none" altLang="pt-BR"/>
              <a:t>ADO.NET</a:t>
            </a:r>
            <a:endParaRPr lang="x-none" altLang="pt-BR"/>
          </a:p>
          <a:p>
            <a:r>
              <a:rPr lang="x-none" altLang="pt-BR"/>
              <a:t>Spartacus</a:t>
            </a:r>
            <a:endParaRPr lang="x-none" altLang="pt-BR"/>
          </a:p>
          <a:p>
            <a:r>
              <a:rPr lang="x-none" altLang="pt-BR"/>
              <a:t>Spartacus.Database</a:t>
            </a:r>
            <a:endParaRPr lang="x-none" altLang="pt-BR"/>
          </a:p>
          <a:p>
            <a:r>
              <a:rPr lang="x-none" altLang="pt-BR"/>
              <a:t>Spartacus.Forms</a:t>
            </a:r>
            <a:endParaRPr lang="x-none" altLang="pt-BR"/>
          </a:p>
          <a:p>
            <a:r>
              <a:rPr lang="x-none" altLang="pt-BR"/>
              <a:t>Spartacus.Reporting</a:t>
            </a:r>
            <a:endParaRPr lang="x-none" alt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pt-BR"/>
              <a:t>Leitura com </a:t>
            </a:r>
            <a:r>
              <a:rPr lang="x-none" altLang="pt-BR">
                <a:solidFill>
                  <a:srgbClr val="92D050"/>
                </a:solidFill>
              </a:rPr>
              <a:t>DataReader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1) Instanciar Connection</a:t>
            </a:r>
            <a:endParaRPr lang="x-none" altLang="pt-BR"/>
          </a:p>
          <a:p>
            <a:pPr lvl="1"/>
            <a:r>
              <a:rPr lang="x-none" altLang="pt-BR"/>
              <a:t>2) Abrir Connection</a:t>
            </a:r>
            <a:endParaRPr lang="x-none" altLang="pt-BR"/>
          </a:p>
          <a:p>
            <a:pPr lvl="1"/>
            <a:r>
              <a:rPr lang="x-none" altLang="pt-BR"/>
              <a:t>3) Instanciar Command</a:t>
            </a:r>
            <a:endParaRPr lang="x-none" altLang="pt-BR"/>
          </a:p>
          <a:p>
            <a:pPr lvl="1"/>
            <a:r>
              <a:rPr lang="x-none" altLang="pt-BR"/>
              <a:t>4) Executar DataReader</a:t>
            </a:r>
            <a:endParaRPr lang="x-none" altLang="pt-BR"/>
          </a:p>
          <a:p>
            <a:pPr lvl="1"/>
            <a:r>
              <a:rPr lang="x-none" altLang="pt-BR"/>
              <a:t>5) Criar DataTable manualmente</a:t>
            </a:r>
            <a:endParaRPr lang="x-none" altLang="pt-BR"/>
          </a:p>
          <a:p>
            <a:pPr lvl="1"/>
            <a:r>
              <a:rPr lang="x-none" altLang="pt-BR"/>
              <a:t>6) Alimentar DataTable manualmente</a:t>
            </a:r>
            <a:endParaRPr lang="x-none" altLang="pt-BR"/>
          </a:p>
          <a:p>
            <a:pPr lvl="1"/>
            <a:r>
              <a:rPr lang="x-none" altLang="pt-BR"/>
              <a:t>7) Usar DataTable</a:t>
            </a:r>
            <a:endParaRPr lang="x-none" altLang="pt-BR"/>
          </a:p>
          <a:p>
            <a:pPr lvl="1"/>
            <a:r>
              <a:rPr lang="x-none" altLang="pt-BR"/>
              <a:t>8) Liberar Command</a:t>
            </a:r>
            <a:endParaRPr lang="x-none" altLang="pt-BR"/>
          </a:p>
          <a:p>
            <a:pPr lvl="1"/>
            <a:r>
              <a:rPr lang="x-none" altLang="pt-BR"/>
              <a:t>9) Liberar DataReader</a:t>
            </a:r>
            <a:endParaRPr lang="x-none" altLang="pt-BR"/>
          </a:p>
          <a:p>
            <a:pPr lvl="1"/>
            <a:r>
              <a:rPr lang="x-none" altLang="pt-BR"/>
              <a:t>10) Fechar e liberar Connection</a:t>
            </a:r>
            <a:endParaRPr lang="x-none" alt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pt-BR"/>
              <a:t>Leitura com </a:t>
            </a:r>
            <a:r>
              <a:rPr lang="x-none" altLang="pt-BR">
                <a:solidFill>
                  <a:srgbClr val="92D050"/>
                </a:solidFill>
              </a:rPr>
              <a:t>DataAdapter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1) Instanciar Connection</a:t>
            </a:r>
            <a:endParaRPr lang="x-none" altLang="pt-BR"/>
          </a:p>
          <a:p>
            <a:pPr lvl="1"/>
            <a:r>
              <a:rPr lang="x-none" altLang="pt-BR"/>
              <a:t>2) Abrir Connection</a:t>
            </a:r>
            <a:endParaRPr lang="x-none" altLang="pt-BR"/>
          </a:p>
          <a:p>
            <a:pPr lvl="1"/>
            <a:r>
              <a:rPr lang="x-none" altLang="pt-BR"/>
              <a:t>3) Instanciar DataAdapter</a:t>
            </a:r>
            <a:endParaRPr lang="x-none" altLang="pt-BR"/>
          </a:p>
          <a:p>
            <a:pPr lvl="1"/>
            <a:r>
              <a:rPr lang="x-none" altLang="pt-BR"/>
              <a:t>4) Instanciar DataTable</a:t>
            </a:r>
            <a:endParaRPr lang="x-none" altLang="pt-BR"/>
          </a:p>
          <a:p>
            <a:pPr lvl="1"/>
            <a:r>
              <a:rPr lang="x-none" altLang="pt-BR"/>
              <a:t>5) Alimentar DataTable</a:t>
            </a:r>
            <a:endParaRPr lang="x-none" altLang="pt-BR"/>
          </a:p>
          <a:p>
            <a:pPr lvl="1"/>
            <a:r>
              <a:rPr lang="x-none" altLang="pt-BR"/>
              <a:t>6) Usar DataTable</a:t>
            </a:r>
            <a:endParaRPr lang="x-none" altLang="pt-BR"/>
          </a:p>
          <a:p>
            <a:pPr lvl="1"/>
            <a:r>
              <a:rPr lang="x-none" altLang="pt-BR"/>
              <a:t>7) Fechar e liberar Connection</a:t>
            </a:r>
            <a:endParaRPr lang="x-none" alt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pt-BR"/>
              <a:t>Ok, já entendi a </a:t>
            </a:r>
            <a:r>
              <a:rPr lang="x-none" altLang="pt-BR">
                <a:solidFill>
                  <a:srgbClr val="92D050"/>
                </a:solidFill>
              </a:rPr>
              <a:t>leitura </a:t>
            </a:r>
            <a:r>
              <a:rPr lang="x-none" altLang="pt-BR"/>
              <a:t>em ADO.NET...</a:t>
            </a:r>
            <a:endParaRPr lang="x-none" altLang="pt-BR"/>
          </a:p>
          <a:p>
            <a:r>
              <a:rPr lang="x-none" altLang="pt-BR"/>
              <a:t>Mas como funciona a </a:t>
            </a:r>
            <a:r>
              <a:rPr lang="x-none" altLang="pt-BR">
                <a:solidFill>
                  <a:srgbClr val="92D050"/>
                </a:solidFill>
              </a:rPr>
              <a:t>escrita</a:t>
            </a:r>
            <a:r>
              <a:rPr lang="x-none" altLang="pt-BR"/>
              <a:t>?</a:t>
            </a:r>
            <a:endParaRPr lang="x-none" altLang="pt-BR"/>
          </a:p>
          <a:p>
            <a:endParaRPr lang="x-none" altLang="pt-BR"/>
          </a:p>
          <a:p>
            <a:r>
              <a:rPr lang="x-none" altLang="pt-BR"/>
              <a:t>Command possui 3 métodos úteis:</a:t>
            </a:r>
            <a:endParaRPr lang="x-none" altLang="pt-BR"/>
          </a:p>
          <a:p>
            <a:pPr lvl="1"/>
            <a:r>
              <a:rPr lang="x-none" altLang="pt-BR"/>
              <a:t>ExecuteReader</a:t>
            </a:r>
            <a:endParaRPr lang="x-none" altLang="pt-BR"/>
          </a:p>
          <a:p>
            <a:pPr lvl="1"/>
            <a:r>
              <a:rPr lang="x-none" altLang="pt-BR"/>
              <a:t>ExecuteScalar</a:t>
            </a:r>
            <a:endParaRPr lang="x-none" altLang="pt-BR"/>
          </a:p>
          <a:p>
            <a:pPr lvl="1"/>
            <a:r>
              <a:rPr lang="x-none" altLang="pt-BR">
                <a:solidFill>
                  <a:srgbClr val="92D050"/>
                </a:solidFill>
              </a:rPr>
              <a:t>ExecuteNonQuery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endParaRPr lang="x-none" altLang="pt-BR"/>
          </a:p>
          <a:p>
            <a:pPr lvl="0"/>
            <a:r>
              <a:rPr lang="x-none" altLang="pt-BR"/>
              <a:t>Com Command.ExecuteNonQuery, é possível realizar </a:t>
            </a:r>
            <a:r>
              <a:rPr lang="x-none" altLang="pt-BR">
                <a:solidFill>
                  <a:srgbClr val="92D050"/>
                </a:solidFill>
              </a:rPr>
              <a:t>insert</a:t>
            </a:r>
            <a:r>
              <a:rPr lang="x-none" altLang="pt-BR"/>
              <a:t>, </a:t>
            </a:r>
            <a:r>
              <a:rPr lang="x-none" altLang="pt-BR">
                <a:solidFill>
                  <a:srgbClr val="92D050"/>
                </a:solidFill>
              </a:rPr>
              <a:t>update </a:t>
            </a:r>
            <a:r>
              <a:rPr lang="x-none" altLang="pt-BR"/>
              <a:t>e </a:t>
            </a:r>
            <a:r>
              <a:rPr lang="x-none" altLang="pt-BR">
                <a:solidFill>
                  <a:srgbClr val="92D050"/>
                </a:solidFill>
              </a:rPr>
              <a:t>delete</a:t>
            </a:r>
            <a:endParaRPr lang="x-none" altLang="pt-B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pt-BR"/>
              <a:t>Escrita com </a:t>
            </a:r>
            <a:r>
              <a:rPr lang="x-none" altLang="pt-BR">
                <a:solidFill>
                  <a:srgbClr val="92D050"/>
                </a:solidFill>
              </a:rPr>
              <a:t>Command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1) Instanciar Connection</a:t>
            </a:r>
            <a:endParaRPr lang="x-none" altLang="pt-BR"/>
          </a:p>
          <a:p>
            <a:pPr lvl="1"/>
            <a:r>
              <a:rPr lang="x-none" altLang="pt-BR"/>
              <a:t>2) Abrir Connection</a:t>
            </a:r>
            <a:endParaRPr lang="x-none" altLang="pt-BR"/>
          </a:p>
          <a:p>
            <a:pPr lvl="1"/>
            <a:r>
              <a:rPr lang="x-none" altLang="pt-BR"/>
              <a:t>3) Instanciar Command</a:t>
            </a:r>
            <a:endParaRPr lang="x-none" altLang="pt-BR"/>
          </a:p>
          <a:p>
            <a:pPr lvl="1"/>
            <a:r>
              <a:rPr lang="x-none" altLang="pt-BR"/>
              <a:t>4) Executar Command</a:t>
            </a:r>
            <a:endParaRPr lang="x-none" altLang="pt-BR"/>
          </a:p>
          <a:p>
            <a:pPr lvl="1"/>
            <a:r>
              <a:rPr lang="x-none" altLang="pt-BR"/>
              <a:t>5) Liberar Command</a:t>
            </a:r>
            <a:endParaRPr lang="x-none" altLang="pt-BR"/>
          </a:p>
          <a:p>
            <a:pPr lvl="1"/>
            <a:r>
              <a:rPr lang="x-none" altLang="pt-BR"/>
              <a:t>6) Fechar e liberar Connection</a:t>
            </a:r>
            <a:endParaRPr lang="x-none" alt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x-none" altLang="pt-BR">
                <a:solidFill>
                  <a:srgbClr val="92D050"/>
                </a:solidFill>
              </a:rPr>
              <a:t>Outras coisas legais que não mencionei: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Um DataSet pode mostrar as FKs entre as DataTables</a:t>
            </a:r>
            <a:endParaRPr lang="x-none" altLang="pt-BR"/>
          </a:p>
          <a:p>
            <a:pPr lvl="1"/>
            <a:r>
              <a:rPr lang="x-none" altLang="pt-BR"/>
              <a:t>Uma DataTable pode mostrar sua PK</a:t>
            </a:r>
            <a:endParaRPr lang="x-none" altLang="pt-BR"/>
          </a:p>
          <a:p>
            <a:pPr lvl="1"/>
            <a:r>
              <a:rPr lang="x-none" altLang="pt-BR"/>
              <a:t>É possível indexar um DataTable</a:t>
            </a:r>
            <a:endParaRPr lang="x-none" altLang="pt-BR"/>
          </a:p>
          <a:p>
            <a:pPr lvl="1"/>
            <a:r>
              <a:rPr lang="x-none" altLang="pt-BR"/>
              <a:t>É possível fazer algumas funções de agrupamento e contagem em um DataTable</a:t>
            </a:r>
            <a:endParaRPr lang="x-none" altLang="pt-BR"/>
          </a:p>
          <a:p>
            <a:pPr lvl="1"/>
            <a:r>
              <a:rPr lang="x-none" altLang="pt-BR"/>
              <a:t>É possível inserir ou atualizar linhas no DataTable e depois atualizar no banco diretamente com DataAdapter</a:t>
            </a:r>
            <a:endParaRPr lang="x-none" altLang="pt-BR"/>
          </a:p>
          <a:p>
            <a:pPr lvl="1"/>
            <a:r>
              <a:rPr lang="x-none" altLang="pt-BR"/>
              <a:t>Um Command pode conter Parameters</a:t>
            </a:r>
            <a:endParaRPr lang="x-none" altLang="pt-BR"/>
          </a:p>
          <a:p>
            <a:pPr lvl="1"/>
            <a:r>
              <a:rPr lang="x-none" altLang="pt-BR"/>
              <a:t>Entre muitas outras coisas</a:t>
            </a:r>
            <a:endParaRPr lang="x-none" alt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x-none" altLang="pt-BR">
                <a:solidFill>
                  <a:srgbClr val="92D050"/>
                </a:solidFill>
              </a:rPr>
              <a:t>Vantagens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Padrão universal para acesso a bancos de dados em .NET</a:t>
            </a:r>
            <a:endParaRPr lang="x-none" altLang="pt-BR"/>
          </a:p>
          <a:p>
            <a:pPr lvl="2"/>
            <a:r>
              <a:rPr lang="x-none" altLang="pt-BR" sz="2400"/>
              <a:t>Usado por Entity Framework, LINQ to SQL...</a:t>
            </a:r>
            <a:endParaRPr lang="x-none" altLang="pt-BR" sz="2400"/>
          </a:p>
          <a:p>
            <a:pPr lvl="1"/>
            <a:r>
              <a:rPr lang="x-none" altLang="pt-BR"/>
              <a:t>Bastante funcionalidades</a:t>
            </a:r>
            <a:endParaRPr lang="x-none" altLang="pt-BR"/>
          </a:p>
          <a:p>
            <a:pPr lvl="1"/>
            <a:r>
              <a:rPr lang="x-none" altLang="pt-BR"/>
              <a:t>Provedores "imitam" um pouco a API ADO.NET</a:t>
            </a:r>
            <a:endParaRPr lang="x-none" altLang="pt-BR"/>
          </a:p>
          <a:p>
            <a:pPr lvl="0"/>
            <a:r>
              <a:rPr lang="x-none" altLang="pt-BR">
                <a:solidFill>
                  <a:srgbClr val="92D050"/>
                </a:solidFill>
              </a:rPr>
              <a:t>Desvantagens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Muito código!</a:t>
            </a:r>
            <a:endParaRPr lang="x-none" altLang="pt-BR"/>
          </a:p>
          <a:p>
            <a:pPr lvl="1"/>
            <a:r>
              <a:rPr lang="x-none" altLang="pt-BR"/>
              <a:t>Fácil de esquecer de liberar um objeto instanciado, por exemplo</a:t>
            </a:r>
            <a:endParaRPr lang="x-none" altLang="pt-BR"/>
          </a:p>
          <a:p>
            <a:pPr lvl="1"/>
            <a:r>
              <a:rPr lang="x-none" altLang="pt-BR"/>
              <a:t>Cada provedor possui nomes de classes próprio</a:t>
            </a:r>
            <a:endParaRPr lang="x-none" altLang="pt-BR"/>
          </a:p>
          <a:p>
            <a:pPr lvl="1"/>
            <a:r>
              <a:rPr lang="x-none" altLang="pt-BR"/>
              <a:t>Alguns provedores possuem características muito específicas</a:t>
            </a:r>
            <a:endParaRPr lang="x-none" alt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</a:t>
            </a:r>
            <a:endParaRPr lang="x-none" altLang="pt-BR"/>
          </a:p>
        </p:txBody>
      </p:sp>
      <p:pic>
        <p:nvPicPr>
          <p:cNvPr id="4" name="Content Placeholder 3" descr="spartacus_512x5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23440" y="1557020"/>
            <a:ext cx="5029835" cy="502983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x-none" altLang="pt-BR">
                <a:solidFill>
                  <a:srgbClr val="92D050"/>
                </a:solidFill>
              </a:rPr>
              <a:t>2007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Grupo IMAGO - UFPR</a:t>
            </a:r>
            <a:endParaRPr lang="x-none" altLang="pt-BR"/>
          </a:p>
          <a:p>
            <a:pPr lvl="1"/>
            <a:r>
              <a:rPr lang="x-none" altLang="pt-BR">
                <a:sym typeface="+mn-ea"/>
              </a:rPr>
              <a:t>Meu computador chamava-se </a:t>
            </a:r>
            <a:r>
              <a:rPr lang="x-none" altLang="pt-BR">
                <a:solidFill>
                  <a:srgbClr val="92D050"/>
                </a:solidFill>
                <a:sym typeface="+mn-ea"/>
              </a:rPr>
              <a:t>Spartacus</a:t>
            </a:r>
            <a:endParaRPr lang="x-none" altLang="pt-BR">
              <a:solidFill>
                <a:srgbClr val="92D050"/>
              </a:solidFill>
              <a:sym typeface="+mn-ea"/>
            </a:endParaRPr>
          </a:p>
          <a:p>
            <a:pPr lvl="1"/>
            <a:r>
              <a:rPr lang="x-none" altLang="pt-BR"/>
              <a:t>Biblioteca escrita em C</a:t>
            </a:r>
            <a:endParaRPr lang="x-none" altLang="pt-BR"/>
          </a:p>
          <a:p>
            <a:pPr lvl="2"/>
            <a:r>
              <a:rPr lang="x-none" altLang="pt-BR"/>
              <a:t>processamento de imagens</a:t>
            </a:r>
            <a:endParaRPr lang="x-none" altLang="pt-BR"/>
          </a:p>
          <a:p>
            <a:pPr lvl="2"/>
            <a:r>
              <a:rPr lang="x-none" altLang="pt-BR"/>
              <a:t>visão computacional</a:t>
            </a:r>
            <a:endParaRPr lang="x-none" altLang="pt-BR"/>
          </a:p>
          <a:p>
            <a:pPr lvl="1"/>
            <a:r>
              <a:rPr lang="x-none" altLang="pt-BR">
                <a:sym typeface="+mn-ea"/>
              </a:rPr>
              <a:t>Eu compartilhava essa biblioteca com todos</a:t>
            </a:r>
            <a:endParaRPr lang="x-none" altLang="pt-BR"/>
          </a:p>
          <a:p>
            <a:pPr lvl="1"/>
            <a:r>
              <a:rPr lang="x-none" altLang="pt-BR" sz="2600"/>
              <a:t>Mais tarde usei para o meu TCC sobre xadrez e visão computacional</a:t>
            </a:r>
            <a:endParaRPr lang="x-none" alt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x-none" altLang="pt-BR">
                <a:solidFill>
                  <a:srgbClr val="92D050"/>
                </a:solidFill>
              </a:rPr>
              <a:t>2009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Adsistem Sistemas Administrativos</a:t>
            </a:r>
            <a:endParaRPr lang="x-none" altLang="pt-BR"/>
          </a:p>
          <a:p>
            <a:pPr lvl="1"/>
            <a:r>
              <a:rPr lang="x-none" altLang="pt-BR"/>
              <a:t>Trabalho com C# e bancos de dados</a:t>
            </a:r>
            <a:endParaRPr lang="x-none" altLang="pt-BR"/>
          </a:p>
          <a:p>
            <a:pPr lvl="1"/>
            <a:r>
              <a:rPr lang="x-none" altLang="pt-BR"/>
              <a:t>Vários SGBDs diferentes</a:t>
            </a:r>
            <a:endParaRPr lang="x-none" altLang="pt-BR"/>
          </a:p>
          <a:p>
            <a:pPr lvl="1"/>
            <a:r>
              <a:rPr lang="x-none" altLang="pt-BR"/>
              <a:t>Percebo a dificuldade de ADO.NET nesse cenário</a:t>
            </a:r>
            <a:endParaRPr lang="x-none" altLang="pt-BR"/>
          </a:p>
          <a:p>
            <a:pPr lvl="1"/>
            <a:r>
              <a:rPr lang="x-none" altLang="pt-BR"/>
              <a:t>Crio </a:t>
            </a:r>
            <a:r>
              <a:rPr lang="x-none" altLang="pt-BR">
                <a:solidFill>
                  <a:srgbClr val="92D050"/>
                </a:solidFill>
              </a:rPr>
              <a:t>Spartacus.Database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>
                <a:solidFill>
                  <a:schemeClr val="tx1"/>
                </a:solidFill>
              </a:rPr>
              <a:t>Desenvolvo alguns sistemas em Windows Forms</a:t>
            </a:r>
            <a:endParaRPr lang="x-none" altLang="pt-BR">
              <a:solidFill>
                <a:schemeClr val="tx1"/>
              </a:solidFill>
            </a:endParaRPr>
          </a:p>
          <a:p>
            <a:pPr lvl="1"/>
            <a:r>
              <a:rPr lang="x-none" altLang="pt-BR">
                <a:solidFill>
                  <a:schemeClr val="tx1"/>
                </a:solidFill>
              </a:rPr>
              <a:t>Crio </a:t>
            </a:r>
            <a:r>
              <a:rPr lang="x-none" altLang="pt-BR">
                <a:solidFill>
                  <a:srgbClr val="92D050"/>
                </a:solidFill>
              </a:rPr>
              <a:t>Spartacus.Forms</a:t>
            </a:r>
            <a:endParaRPr lang="x-none" altLang="pt-B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pt-BR">
                <a:solidFill>
                  <a:srgbClr val="92D050"/>
                </a:solidFill>
              </a:rPr>
              <a:t>2012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Planning Service Transfer Pricing</a:t>
            </a:r>
            <a:endParaRPr lang="x-none" altLang="pt-BR"/>
          </a:p>
          <a:p>
            <a:pPr lvl="1"/>
            <a:r>
              <a:rPr lang="x-none" altLang="pt-BR"/>
              <a:t>Escrever sistema contábil inteiro do zero</a:t>
            </a:r>
            <a:endParaRPr lang="x-none" altLang="pt-BR"/>
          </a:p>
          <a:p>
            <a:pPr lvl="1"/>
            <a:r>
              <a:rPr lang="x-none" altLang="pt-BR"/>
              <a:t>Necessidade de carregar arquivos TXT, CSV, XLSX, XML, etc</a:t>
            </a:r>
            <a:endParaRPr lang="x-none" altLang="pt-BR"/>
          </a:p>
          <a:p>
            <a:pPr lvl="1"/>
            <a:r>
              <a:rPr lang="x-none" altLang="pt-BR"/>
              <a:t>Necessidade de gerar relatórios em Excel e PDF</a:t>
            </a:r>
            <a:endParaRPr lang="x-none" altLang="pt-BR"/>
          </a:p>
          <a:p>
            <a:pPr lvl="1"/>
            <a:r>
              <a:rPr lang="x-none" altLang="pt-BR"/>
              <a:t>Crio </a:t>
            </a:r>
            <a:r>
              <a:rPr lang="x-none" altLang="pt-BR">
                <a:solidFill>
                  <a:srgbClr val="92D050"/>
                </a:solidFill>
              </a:rPr>
              <a:t>Spartacus.Reporting</a:t>
            </a:r>
            <a:r>
              <a:rPr lang="x-none" altLang="pt-BR"/>
              <a:t> e </a:t>
            </a:r>
            <a:r>
              <a:rPr lang="x-none" altLang="pt-BR">
                <a:solidFill>
                  <a:srgbClr val="92D050"/>
                </a:solidFill>
              </a:rPr>
              <a:t>Spartacus.Utils.Excel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Necessidade de trabalhar com criptografia</a:t>
            </a:r>
            <a:endParaRPr lang="x-none" altLang="pt-BR"/>
          </a:p>
          <a:p>
            <a:pPr lvl="1"/>
            <a:r>
              <a:rPr lang="x-none" altLang="pt-BR"/>
              <a:t>Crio </a:t>
            </a:r>
            <a:r>
              <a:rPr lang="x-none" altLang="pt-BR">
                <a:solidFill>
                  <a:srgbClr val="92D050"/>
                </a:solidFill>
              </a:rPr>
              <a:t>Spartacus.Util.Cryptor</a:t>
            </a:r>
            <a:endParaRPr lang="x-none" altLang="pt-B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Introdução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pt-BR"/>
              <a:t>Programas geralmente precisam </a:t>
            </a:r>
            <a:r>
              <a:rPr lang="x-none" altLang="pt-BR">
                <a:solidFill>
                  <a:srgbClr val="92D050"/>
                </a:solidFill>
              </a:rPr>
              <a:t>armazenar </a:t>
            </a:r>
            <a:r>
              <a:rPr lang="x-none" altLang="pt-BR"/>
              <a:t>dados</a:t>
            </a:r>
            <a:endParaRPr lang="x-none" altLang="pt-BR"/>
          </a:p>
          <a:p>
            <a:r>
              <a:rPr lang="x-none" altLang="pt-BR"/>
              <a:t>No Módulo II, aprendemos a manipular </a:t>
            </a:r>
            <a:r>
              <a:rPr lang="x-none" altLang="pt-BR">
                <a:solidFill>
                  <a:srgbClr val="92D050"/>
                </a:solidFill>
              </a:rPr>
              <a:t>arquivos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Arquivos de texto</a:t>
            </a:r>
            <a:endParaRPr lang="x-none" altLang="pt-BR"/>
          </a:p>
          <a:p>
            <a:pPr lvl="1"/>
            <a:r>
              <a:rPr lang="x-none" altLang="pt-BR"/>
              <a:t>Arquivos de texto demarcados (.CSV)</a:t>
            </a:r>
            <a:endParaRPr lang="x-none" altLang="pt-BR"/>
          </a:p>
          <a:p>
            <a:pPr lvl="1"/>
            <a:r>
              <a:rPr lang="x-none" altLang="pt-BR"/>
              <a:t>Arquivos binarios (.DAT)</a:t>
            </a:r>
            <a:endParaRPr lang="x-none" alt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pt-BR">
                <a:solidFill>
                  <a:srgbClr val="92D050"/>
                </a:solidFill>
              </a:rPr>
              <a:t>2014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Necessidade de conversão de bancos de dados entre SGBDs diferentes</a:t>
            </a:r>
            <a:endParaRPr lang="x-none" altLang="pt-BR"/>
          </a:p>
          <a:p>
            <a:pPr lvl="1"/>
            <a:r>
              <a:rPr lang="x-none" altLang="pt-BR"/>
              <a:t>Crio o método </a:t>
            </a:r>
            <a:r>
              <a:rPr lang="x-none" altLang="pt-BR">
                <a:solidFill>
                  <a:srgbClr val="92D050"/>
                </a:solidFill>
              </a:rPr>
              <a:t>Spartacus.Database.Transfer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Rafael usa Spartacus no seu TCC na UFPR</a:t>
            </a:r>
            <a:endParaRPr lang="x-none" altLang="pt-BR"/>
          </a:p>
          <a:p>
            <a:pPr lvl="1"/>
            <a:r>
              <a:rPr lang="x-none" altLang="pt-BR"/>
              <a:t>TCC do Rafael evolui e vira </a:t>
            </a:r>
            <a:r>
              <a:rPr lang="x-none" altLang="pt-BR">
                <a:solidFill>
                  <a:srgbClr val="92D050"/>
                </a:solidFill>
              </a:rPr>
              <a:t>OmniDB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OmniDB começa a ser bastante usado</a:t>
            </a:r>
            <a:endParaRPr lang="x-none" altLang="pt-BR"/>
          </a:p>
          <a:p>
            <a:pPr lvl="1"/>
            <a:r>
              <a:rPr lang="x-none" altLang="pt-BR"/>
              <a:t>Faço diversas melhorias na Spartacus</a:t>
            </a:r>
            <a:endParaRPr lang="x-none" alt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p>
            <a:r>
              <a:rPr lang="x-none" altLang="pt-BR">
                <a:solidFill>
                  <a:srgbClr val="92D050"/>
                </a:solidFill>
              </a:rPr>
              <a:t>Hoje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Mais de 200 mil linhas de código!</a:t>
            </a:r>
            <a:endParaRPr lang="x-none" altLang="pt-BR"/>
          </a:p>
          <a:p>
            <a:pPr lvl="1"/>
            <a:r>
              <a:rPr lang="x-none" altLang="pt-BR"/>
              <a:t>Usada no sistema da empresa o tempo inteiro</a:t>
            </a:r>
            <a:endParaRPr lang="x-none" altLang="pt-BR"/>
          </a:p>
          <a:p>
            <a:pPr lvl="1"/>
            <a:r>
              <a:rPr lang="x-none" altLang="pt-BR"/>
              <a:t>Usada no OmniDB, que usamos o tempo inteiro</a:t>
            </a:r>
            <a:endParaRPr lang="x-none" altLang="pt-BR"/>
          </a:p>
          <a:p>
            <a:pPr marL="448310" lvl="1" indent="0">
              <a:buNone/>
            </a:pPr>
            <a:endParaRPr lang="x-none" altLang="pt-BR"/>
          </a:p>
          <a:p>
            <a:pPr lvl="0"/>
            <a:r>
              <a:rPr lang="x-none" altLang="pt-BR">
                <a:solidFill>
                  <a:srgbClr val="92D050"/>
                </a:solidFill>
              </a:rPr>
              <a:t>Curiosidades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Meu computador Spartacus foi formatado e passou a se chamar DarthVader</a:t>
            </a:r>
            <a:endParaRPr lang="x-none" altLang="pt-BR"/>
          </a:p>
          <a:p>
            <a:pPr lvl="1"/>
            <a:r>
              <a:rPr lang="x-none" altLang="pt-BR"/>
              <a:t>Spartacus já teve algumas coisas bizarras, por exemplo</a:t>
            </a:r>
            <a:endParaRPr lang="x-none" altLang="pt-BR"/>
          </a:p>
          <a:p>
            <a:pPr lvl="2"/>
            <a:r>
              <a:rPr lang="x-none" altLang="pt-BR"/>
              <a:t>um princípio de Game Engine</a:t>
            </a:r>
            <a:endParaRPr lang="x-none" altLang="pt-BR"/>
          </a:p>
          <a:p>
            <a:pPr lvl="2"/>
            <a:r>
              <a:rPr lang="x-none" altLang="pt-BR"/>
              <a:t>classes para comunicação cliente - servidor</a:t>
            </a:r>
            <a:endParaRPr lang="x-none" altLang="pt-BR"/>
          </a:p>
          <a:p>
            <a:pPr lvl="1"/>
            <a:r>
              <a:rPr lang="x-none" altLang="pt-BR"/>
              <a:t>Até hoje, a versão original da biblioteca Spartacus escrita em C nunca foi traduzida para C#</a:t>
            </a:r>
            <a:endParaRPr lang="x-none" altLang="pt-B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Spartacus.Database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pPr lvl="0"/>
            <a:r>
              <a:rPr lang="x-none" altLang="pt-BR"/>
              <a:t>Access</a:t>
            </a:r>
            <a:endParaRPr lang="x-none" altLang="pt-BR"/>
          </a:p>
          <a:p>
            <a:pPr lvl="0"/>
            <a:r>
              <a:rPr lang="x-none" altLang="pt-BR"/>
              <a:t>FbEmbed (somente Windows)</a:t>
            </a:r>
            <a:endParaRPr lang="x-none" altLang="pt-BR"/>
          </a:p>
          <a:p>
            <a:pPr lvl="0"/>
            <a:r>
              <a:rPr lang="x-none" altLang="pt-BR"/>
              <a:t>Firebird</a:t>
            </a:r>
            <a:endParaRPr lang="x-none" altLang="pt-BR"/>
          </a:p>
          <a:p>
            <a:pPr lvl="0"/>
            <a:r>
              <a:rPr lang="x-none" altLang="pt-BR"/>
              <a:t>Mariadb</a:t>
            </a:r>
            <a:endParaRPr lang="x-none" altLang="pt-BR"/>
          </a:p>
          <a:p>
            <a:pPr lvl="0"/>
            <a:r>
              <a:rPr lang="x-none" altLang="pt-BR"/>
              <a:t>Memory</a:t>
            </a:r>
            <a:endParaRPr lang="x-none" altLang="pt-BR"/>
          </a:p>
          <a:p>
            <a:pPr lvl="0"/>
            <a:r>
              <a:rPr lang="x-none" altLang="pt-BR"/>
              <a:t>Mysql</a:t>
            </a:r>
            <a:endParaRPr lang="x-none" altLang="pt-BR"/>
          </a:p>
          <a:p>
            <a:pPr lvl="0"/>
            <a:r>
              <a:rPr lang="x-none" altLang="pt-BR"/>
              <a:t>Odbc</a:t>
            </a:r>
            <a:endParaRPr lang="x-none" altLang="pt-BR"/>
          </a:p>
          <a:p>
            <a:pPr lvl="0"/>
            <a:r>
              <a:rPr lang="x-none" altLang="pt-BR"/>
              <a:t>Oledb (somente Windows)</a:t>
            </a:r>
            <a:endParaRPr lang="x-none" altLang="pt-BR"/>
          </a:p>
          <a:p>
            <a:pPr lvl="0"/>
            <a:r>
              <a:rPr lang="x-none" altLang="pt-BR"/>
              <a:t>Oracle</a:t>
            </a:r>
            <a:endParaRPr lang="x-none" altLang="pt-BR"/>
          </a:p>
          <a:p>
            <a:pPr lvl="0"/>
            <a:r>
              <a:rPr lang="x-none" altLang="pt-BR">
                <a:solidFill>
                  <a:srgbClr val="00B0F0"/>
                </a:solidFill>
              </a:rPr>
              <a:t>Postgresql</a:t>
            </a:r>
            <a:endParaRPr lang="x-none" altLang="pt-BR">
              <a:solidFill>
                <a:srgbClr val="00B0F0"/>
              </a:solidFill>
            </a:endParaRPr>
          </a:p>
          <a:p>
            <a:pPr lvl="0"/>
            <a:r>
              <a:rPr lang="x-none" altLang="pt-BR"/>
              <a:t>Sqlce (somente Windows)</a:t>
            </a:r>
            <a:endParaRPr lang="x-none" altLang="pt-BR"/>
          </a:p>
          <a:p>
            <a:pPr lvl="0"/>
            <a:r>
              <a:rPr lang="x-none" altLang="pt-BR">
                <a:solidFill>
                  <a:srgbClr val="FFC000"/>
                </a:solidFill>
              </a:rPr>
              <a:t>Sqlite</a:t>
            </a:r>
            <a:endParaRPr lang="x-none" altLang="pt-BR">
              <a:solidFill>
                <a:srgbClr val="FFC000"/>
              </a:solidFill>
            </a:endParaRPr>
          </a:p>
          <a:p>
            <a:pPr lvl="0"/>
            <a:r>
              <a:rPr lang="x-none" altLang="pt-BR"/>
              <a:t>SqlServer</a:t>
            </a:r>
            <a:endParaRPr lang="x-none" altLang="pt-B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Spartacus.Database</a:t>
            </a:r>
            <a:endParaRPr lang="x-none" altLang="pt-BR"/>
          </a:p>
        </p:txBody>
      </p:sp>
      <p:pic>
        <p:nvPicPr>
          <p:cNvPr id="8" name="Content Placeholder 7" descr="M3C4_ADONET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3260" y="1557655"/>
            <a:ext cx="7829550" cy="506158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Spartacus.Database</a:t>
            </a:r>
            <a:endParaRPr lang="x-none" altLang="pt-BR"/>
          </a:p>
        </p:txBody>
      </p:sp>
      <p:pic>
        <p:nvPicPr>
          <p:cNvPr id="7" name="Content Placeholder 6" descr="M3C4_Spartacus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12140" y="1700530"/>
            <a:ext cx="7973060" cy="453136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Spartacus.Database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r>
              <a:rPr lang="x-none" altLang="pt-BR"/>
              <a:t>Seu programa precisa referenciar:</a:t>
            </a:r>
            <a:endParaRPr lang="x-none" altLang="pt-BR"/>
          </a:p>
          <a:p>
            <a:pPr lvl="1"/>
            <a:r>
              <a:rPr lang="x-none" altLang="pt-BR"/>
              <a:t>System.Data</a:t>
            </a:r>
            <a:endParaRPr lang="x-none" altLang="pt-BR"/>
          </a:p>
          <a:p>
            <a:pPr lvl="1"/>
            <a:r>
              <a:rPr lang="x-none" altLang="pt-BR"/>
              <a:t>System.Xml</a:t>
            </a:r>
            <a:endParaRPr lang="x-none" altLang="pt-BR"/>
          </a:p>
          <a:p>
            <a:pPr lvl="1"/>
            <a:r>
              <a:rPr lang="x-none" altLang="pt-BR"/>
              <a:t>Spartacus (</a:t>
            </a:r>
            <a:r>
              <a:rPr lang="x-none" altLang="pt-BR">
                <a:solidFill>
                  <a:srgbClr val="92D050"/>
                </a:solidFill>
              </a:rPr>
              <a:t>já contém todos os provedores</a:t>
            </a:r>
            <a:r>
              <a:rPr lang="x-none" altLang="pt-BR"/>
              <a:t>)</a:t>
            </a:r>
            <a:endParaRPr lang="x-none" altLang="pt-BR"/>
          </a:p>
          <a:p>
            <a:pPr lvl="1"/>
            <a:endParaRPr lang="x-none" altLang="pt-BR"/>
          </a:p>
          <a:p>
            <a:pPr lvl="0"/>
            <a:r>
              <a:rPr lang="x-none" altLang="pt-BR">
                <a:solidFill>
                  <a:srgbClr val="92D050"/>
                </a:solidFill>
              </a:rPr>
              <a:t>Você não precisa: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Referenciar provedores específicos</a:t>
            </a:r>
            <a:endParaRPr lang="x-none" altLang="pt-BR"/>
          </a:p>
          <a:p>
            <a:pPr lvl="1"/>
            <a:r>
              <a:rPr lang="x-none" altLang="pt-BR"/>
              <a:t>Se preocupar com detalhes específicos de cada provedor</a:t>
            </a:r>
            <a:endParaRPr lang="x-none" altLang="pt-BR"/>
          </a:p>
          <a:p>
            <a:pPr lvl="1"/>
            <a:r>
              <a:rPr lang="x-none" altLang="pt-BR"/>
              <a:t>Se preocupar com connect string</a:t>
            </a:r>
            <a:endParaRPr lang="x-none" altLang="pt-BR"/>
          </a:p>
          <a:p>
            <a:pPr lvl="1"/>
            <a:r>
              <a:rPr lang="x-none" altLang="pt-BR"/>
              <a:t>Abrir e fechar conexão</a:t>
            </a:r>
            <a:endParaRPr lang="x-none" altLang="pt-BR"/>
          </a:p>
          <a:p>
            <a:pPr lvl="1"/>
            <a:r>
              <a:rPr lang="x-none" altLang="pt-BR"/>
              <a:t>Construir DataTable manualmente</a:t>
            </a:r>
            <a:endParaRPr lang="x-none" altLang="pt-BR"/>
          </a:p>
          <a:p>
            <a:pPr lvl="1"/>
            <a:r>
              <a:rPr lang="x-none" altLang="pt-BR"/>
              <a:t>Lembrar de liberar objetos instanciados</a:t>
            </a:r>
            <a:endParaRPr lang="x-none" altLang="pt-BR"/>
          </a:p>
          <a:p>
            <a:pPr lvl="1"/>
            <a:endParaRPr lang="x-none" altLang="pt-BR"/>
          </a:p>
          <a:p>
            <a:pPr lvl="0"/>
            <a:r>
              <a:rPr lang="x-none" altLang="pt-BR">
                <a:sym typeface="+mn-ea"/>
              </a:rPr>
              <a:t>Leitura e escrita em </a:t>
            </a:r>
            <a:r>
              <a:rPr lang="x-none" altLang="pt-BR">
                <a:solidFill>
                  <a:srgbClr val="92D050"/>
                </a:solidFill>
                <a:sym typeface="+mn-ea"/>
              </a:rPr>
              <a:t>bem menos etapas</a:t>
            </a:r>
            <a:r>
              <a:rPr lang="x-none" altLang="pt-BR">
                <a:sym typeface="+mn-ea"/>
              </a:rPr>
              <a:t> do que ADO.NET</a:t>
            </a:r>
            <a:endParaRPr lang="x-none" alt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Spartacus.Database</a:t>
            </a:r>
            <a:endParaRPr lang="x-none" altLang="pt-BR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99615" y="1456690"/>
            <a:ext cx="5191760" cy="519176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Spartacus.Database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pt-BR"/>
              <a:t>Spartacus.Database.Generic</a:t>
            </a:r>
            <a:endParaRPr lang="x-none" altLang="pt-BR"/>
          </a:p>
          <a:p>
            <a:r>
              <a:rPr lang="x-none" altLang="pt-BR"/>
              <a:t>Spartacus.Database.Exception</a:t>
            </a:r>
            <a:endParaRPr lang="x-none" altLang="pt-BR"/>
          </a:p>
          <a:p>
            <a:r>
              <a:rPr lang="x-none" altLang="pt-BR"/>
              <a:t>Query</a:t>
            </a:r>
            <a:endParaRPr lang="x-none" altLang="pt-BR"/>
          </a:p>
          <a:p>
            <a:r>
              <a:rPr lang="x-none" altLang="pt-BR"/>
              <a:t>Execute</a:t>
            </a:r>
            <a:endParaRPr lang="x-none" altLang="pt-BR"/>
          </a:p>
          <a:p>
            <a:r>
              <a:rPr lang="x-none" altLang="pt-BR"/>
              <a:t>ExecuteScalar</a:t>
            </a:r>
            <a:endParaRPr lang="x-none" altLang="pt-BR"/>
          </a:p>
          <a:p>
            <a:r>
              <a:rPr lang="x-none" altLang="pt-BR"/>
              <a:t>Open</a:t>
            </a:r>
            <a:endParaRPr lang="x-none" altLang="pt-BR"/>
          </a:p>
          <a:p>
            <a:r>
              <a:rPr lang="x-none" altLang="pt-BR"/>
              <a:t>Close</a:t>
            </a:r>
            <a:endParaRPr lang="x-none" altLang="pt-BR"/>
          </a:p>
          <a:p>
            <a:r>
              <a:rPr lang="x-none" altLang="pt-BR"/>
              <a:t>CreateDatabase</a:t>
            </a:r>
            <a:endParaRPr lang="x-none" altLang="pt-BR"/>
          </a:p>
          <a:p>
            <a:r>
              <a:rPr lang="x-none" altLang="pt-BR"/>
              <a:t>DropDatabase</a:t>
            </a:r>
            <a:endParaRPr lang="x-none" altLang="pt-B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Spartacus.Database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x-none" altLang="pt-BR" sz="3000">
                <a:sym typeface="+mn-ea"/>
              </a:rPr>
              <a:t>Command</a:t>
            </a:r>
            <a:endParaRPr lang="x-none" altLang="pt-BR" sz="3000"/>
          </a:p>
          <a:p>
            <a:pPr lvl="1"/>
            <a:r>
              <a:rPr lang="x-none" altLang="pt-BR" sz="3000">
                <a:sym typeface="+mn-ea"/>
              </a:rPr>
              <a:t>Permite reaproveitar a string SQL</a:t>
            </a:r>
            <a:endParaRPr lang="x-none" altLang="pt-BR" sz="3000"/>
          </a:p>
          <a:p>
            <a:pPr lvl="1"/>
            <a:r>
              <a:rPr lang="x-none" altLang="pt-BR" sz="3000">
                <a:sym typeface="+mn-ea"/>
              </a:rPr>
              <a:t>Utiliza vários Parameters</a:t>
            </a:r>
            <a:endParaRPr lang="x-none" altLang="pt-BR" sz="3000">
              <a:sym typeface="+mn-ea"/>
            </a:endParaRPr>
          </a:p>
          <a:p>
            <a:pPr lvl="0"/>
            <a:r>
              <a:rPr lang="x-none" altLang="pt-BR"/>
              <a:t>QueryHtml</a:t>
            </a:r>
            <a:endParaRPr lang="x-none" altLang="pt-BR"/>
          </a:p>
          <a:p>
            <a:pPr lvl="1"/>
            <a:r>
              <a:rPr lang="x-none" altLang="pt-BR"/>
              <a:t>Retorno em uma string HTML</a:t>
            </a:r>
            <a:endParaRPr lang="x-none" altLang="pt-BR"/>
          </a:p>
          <a:p>
            <a:pPr lvl="0"/>
            <a:r>
              <a:rPr lang="x-none" altLang="pt-BR"/>
              <a:t>QueryBlock</a:t>
            </a:r>
            <a:endParaRPr lang="x-none" altLang="pt-BR"/>
          </a:p>
          <a:p>
            <a:pPr lvl="1"/>
            <a:r>
              <a:rPr lang="x-none" altLang="pt-BR"/>
              <a:t>Útil para paginação</a:t>
            </a:r>
            <a:endParaRPr lang="x-none" altLang="pt-BR"/>
          </a:p>
          <a:p>
            <a:pPr lvl="0"/>
            <a:r>
              <a:rPr lang="x-none" altLang="pt-BR"/>
              <a:t>InsertBlock</a:t>
            </a:r>
            <a:endParaRPr lang="x-none" altLang="pt-BR"/>
          </a:p>
          <a:p>
            <a:pPr lvl="1"/>
            <a:r>
              <a:rPr lang="x-none" altLang="pt-BR"/>
              <a:t>Permite inserção em massa</a:t>
            </a:r>
            <a:endParaRPr lang="x-none" altLang="pt-B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Spartacus.Database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x-none" altLang="pt-BR"/>
              <a:t>Transfer</a:t>
            </a:r>
            <a:endParaRPr lang="x-none" altLang="pt-BR"/>
          </a:p>
          <a:p>
            <a:pPr lvl="1"/>
            <a:r>
              <a:rPr lang="x-none" altLang="pt-BR"/>
              <a:t>Permite transferir dados de um banco para outro</a:t>
            </a:r>
            <a:endParaRPr lang="x-none" altLang="pt-BR"/>
          </a:p>
          <a:p>
            <a:pPr lvl="0"/>
            <a:r>
              <a:rPr lang="x-none" altLang="pt-BR"/>
              <a:t>TransferFromFile</a:t>
            </a:r>
            <a:endParaRPr lang="x-none" altLang="pt-BR"/>
          </a:p>
          <a:p>
            <a:pPr lvl="1"/>
            <a:r>
              <a:rPr lang="x-none" altLang="pt-BR"/>
              <a:t>Permite transferir dados de arquivos CSV, XLSX e DBF para dentro de uma tabela</a:t>
            </a:r>
            <a:endParaRPr lang="x-none" altLang="pt-BR"/>
          </a:p>
          <a:p>
            <a:pPr lvl="0"/>
            <a:r>
              <a:rPr lang="x-none" altLang="pt-BR"/>
              <a:t>TransferToFile</a:t>
            </a:r>
            <a:endParaRPr lang="x-none" altLang="pt-BR"/>
          </a:p>
          <a:p>
            <a:pPr lvl="1"/>
            <a:r>
              <a:rPr lang="x-none" altLang="pt-BR"/>
              <a:t>Permite transferir dados de uma consulta para arquivos CSV, XLSX e DBF</a:t>
            </a:r>
            <a:endParaRPr lang="x-none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Relembrando Arquivos</a:t>
            </a:r>
            <a:endParaRPr lang="x-none" altLang="pt-BR"/>
          </a:p>
        </p:txBody>
      </p:sp>
      <p:pic>
        <p:nvPicPr>
          <p:cNvPr id="4" name="Content Placeholder 3" descr="M3C4_ProgramaArquivos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28675" y="2276475"/>
            <a:ext cx="7338695" cy="2927985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Spartacus.Forms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pt-BR">
                <a:solidFill>
                  <a:srgbClr val="92D050"/>
                </a:solidFill>
              </a:rPr>
              <a:t>Simplifica </a:t>
            </a:r>
            <a:r>
              <a:rPr lang="x-none" altLang="pt-BR"/>
              <a:t>o uso de </a:t>
            </a:r>
            <a:r>
              <a:rPr lang="x-none" altLang="pt-BR">
                <a:solidFill>
                  <a:srgbClr val="92D050"/>
                </a:solidFill>
              </a:rPr>
              <a:t>Windows Forms</a:t>
            </a:r>
            <a:endParaRPr lang="x-none" altLang="pt-BR">
              <a:solidFill>
                <a:srgbClr val="92D050"/>
              </a:solidFill>
            </a:endParaRPr>
          </a:p>
          <a:p>
            <a:r>
              <a:rPr lang="x-none" altLang="pt-BR"/>
              <a:t>Roda no Linux, Windows e Mac OS X</a:t>
            </a:r>
            <a:endParaRPr lang="x-none" altLang="pt-BR"/>
          </a:p>
          <a:p>
            <a:r>
              <a:rPr lang="x-none" altLang="pt-BR"/>
              <a:t>Não requer o uso de "UI Designer"</a:t>
            </a:r>
            <a:endParaRPr lang="x-none" altLang="pt-BR"/>
          </a:p>
          <a:p>
            <a:r>
              <a:rPr lang="x-none" altLang="pt-BR"/>
              <a:t>No momento, não permite detalhes visuais</a:t>
            </a:r>
            <a:endParaRPr lang="x-none" altLang="pt-BR"/>
          </a:p>
          <a:p>
            <a:r>
              <a:rPr lang="x-none" altLang="pt-BR"/>
              <a:t>Foca na </a:t>
            </a:r>
            <a:r>
              <a:rPr lang="x-none" altLang="pt-BR">
                <a:solidFill>
                  <a:srgbClr val="92D050"/>
                </a:solidFill>
              </a:rPr>
              <a:t>funcionalidade</a:t>
            </a:r>
            <a:endParaRPr lang="x-none" altLang="pt-BR">
              <a:solidFill>
                <a:srgbClr val="92D050"/>
              </a:solidFill>
            </a:endParaRPr>
          </a:p>
          <a:p>
            <a:r>
              <a:rPr lang="x-none" altLang="pt-BR"/>
              <a:t>Para usar, precisa referenciar:</a:t>
            </a:r>
            <a:endParaRPr lang="x-none" altLang="pt-BR"/>
          </a:p>
          <a:p>
            <a:pPr lvl="1"/>
            <a:r>
              <a:rPr lang="x-none" altLang="pt-BR"/>
              <a:t>System.Drawing.dll</a:t>
            </a:r>
            <a:endParaRPr lang="x-none" altLang="pt-BR"/>
          </a:p>
          <a:p>
            <a:pPr lvl="1"/>
            <a:r>
              <a:rPr lang="x-none" altLang="pt-BR"/>
              <a:t>System.Windows.Forms.dll</a:t>
            </a:r>
            <a:endParaRPr lang="x-none" altLang="pt-BR"/>
          </a:p>
          <a:p>
            <a:pPr lvl="1"/>
            <a:r>
              <a:rPr lang="x-none" altLang="pt-BR"/>
              <a:t>Spartacus.dll</a:t>
            </a:r>
            <a:endParaRPr lang="x-none" altLang="pt-B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Spartacus.Forms</a:t>
            </a:r>
            <a:endParaRPr lang="x-none" altLang="pt-BR"/>
          </a:p>
        </p:txBody>
      </p:sp>
      <p:pic>
        <p:nvPicPr>
          <p:cNvPr id="4" name="Content Placeholder 3" descr="M3C4_SpartacusForms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058795" y="1341120"/>
            <a:ext cx="2980055" cy="539242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Spartacus.Forms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pt-BR"/>
              <a:t>Vamos criar um aplicativo simples para </a:t>
            </a:r>
            <a:r>
              <a:rPr lang="x-none" altLang="pt-BR">
                <a:solidFill>
                  <a:srgbClr val="92D050"/>
                </a:solidFill>
              </a:rPr>
              <a:t>controle de finanças pessoais</a:t>
            </a:r>
            <a:r>
              <a:rPr lang="x-none" altLang="pt-BR"/>
              <a:t>?</a:t>
            </a:r>
            <a:endParaRPr lang="x-none" altLang="pt-BR"/>
          </a:p>
          <a:p>
            <a:pPr lvl="1"/>
            <a:r>
              <a:rPr lang="x-none" altLang="pt-BR"/>
              <a:t>Banco de dados SQLite</a:t>
            </a:r>
            <a:endParaRPr lang="x-none" altLang="pt-BR"/>
          </a:p>
          <a:p>
            <a:pPr lvl="2"/>
            <a:r>
              <a:rPr lang="x-none" altLang="pt-BR"/>
              <a:t>Tabela de </a:t>
            </a:r>
            <a:r>
              <a:rPr lang="x-none" altLang="pt-BR">
                <a:solidFill>
                  <a:srgbClr val="92D050"/>
                </a:solidFill>
              </a:rPr>
              <a:t>agentes</a:t>
            </a:r>
            <a:endParaRPr lang="x-none" altLang="pt-BR">
              <a:solidFill>
                <a:srgbClr val="92D050"/>
              </a:solidFill>
            </a:endParaRPr>
          </a:p>
          <a:p>
            <a:pPr lvl="2"/>
            <a:r>
              <a:rPr lang="x-none" altLang="pt-BR"/>
              <a:t>Tabela de </a:t>
            </a:r>
            <a:r>
              <a:rPr lang="x-none" altLang="pt-BR">
                <a:solidFill>
                  <a:srgbClr val="92D050"/>
                </a:solidFill>
              </a:rPr>
              <a:t>movimentação financeira</a:t>
            </a:r>
            <a:endParaRPr lang="x-none" altLang="pt-BR">
              <a:solidFill>
                <a:srgbClr val="92D050"/>
              </a:solidFill>
            </a:endParaRPr>
          </a:p>
          <a:p>
            <a:pPr lvl="1"/>
            <a:r>
              <a:rPr lang="x-none" altLang="pt-BR"/>
              <a:t>Spartacus.Database</a:t>
            </a:r>
            <a:endParaRPr lang="x-none" altLang="pt-BR"/>
          </a:p>
          <a:p>
            <a:pPr lvl="1"/>
            <a:r>
              <a:rPr lang="x-none" altLang="pt-BR"/>
              <a:t>Spartacus.Forms</a:t>
            </a:r>
            <a:endParaRPr lang="x-none" alt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Relembrando Arquivos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pt-BR">
                <a:solidFill>
                  <a:srgbClr val="92D050"/>
                </a:solidFill>
              </a:rPr>
              <a:t>Vantagens</a:t>
            </a:r>
            <a:endParaRPr lang="x-none" altLang="pt-BR"/>
          </a:p>
          <a:p>
            <a:pPr lvl="1"/>
            <a:r>
              <a:rPr lang="x-none" altLang="pt-BR"/>
              <a:t>Programador tem total controle</a:t>
            </a:r>
            <a:endParaRPr lang="x-none" altLang="pt-BR"/>
          </a:p>
          <a:p>
            <a:pPr lvl="1"/>
            <a:r>
              <a:rPr lang="x-none" altLang="pt-BR"/>
              <a:t>Desempenho</a:t>
            </a:r>
            <a:endParaRPr lang="x-none" altLang="pt-BR"/>
          </a:p>
          <a:p>
            <a:pPr lvl="0"/>
            <a:r>
              <a:rPr lang="x-none" altLang="pt-BR">
                <a:solidFill>
                  <a:srgbClr val="92D050"/>
                </a:solidFill>
              </a:rPr>
              <a:t>Desvantagens</a:t>
            </a:r>
            <a:endParaRPr lang="x-none" altLang="pt-BR"/>
          </a:p>
          <a:p>
            <a:pPr lvl="1"/>
            <a:r>
              <a:rPr lang="x-none" altLang="pt-BR"/>
              <a:t>Nenhuma garantia de segurança</a:t>
            </a:r>
            <a:endParaRPr lang="x-none" altLang="pt-BR"/>
          </a:p>
          <a:p>
            <a:pPr lvl="1"/>
            <a:r>
              <a:rPr lang="x-none" altLang="pt-BR"/>
              <a:t>Nenhuma garantia de integridade</a:t>
            </a:r>
            <a:endParaRPr lang="x-none" altLang="pt-BR"/>
          </a:p>
          <a:p>
            <a:pPr lvl="1"/>
            <a:r>
              <a:rPr lang="x-none" altLang="pt-BR"/>
              <a:t>Difícil implementação</a:t>
            </a:r>
            <a:endParaRPr lang="x-none" altLang="pt-BR"/>
          </a:p>
          <a:p>
            <a:pPr lvl="1"/>
            <a:r>
              <a:rPr lang="x-none" altLang="pt-BR"/>
              <a:t>Falta de modularidade</a:t>
            </a:r>
            <a:endParaRPr lang="x-none" altLang="pt-BR"/>
          </a:p>
          <a:p>
            <a:pPr lvl="0"/>
            <a:r>
              <a:rPr lang="x-none" altLang="pt-BR">
                <a:solidFill>
                  <a:srgbClr val="92D050"/>
                </a:solidFill>
              </a:rPr>
              <a:t>Aplicações</a:t>
            </a:r>
            <a:endParaRPr lang="x-none" altLang="pt-BR"/>
          </a:p>
          <a:p>
            <a:pPr lvl="1"/>
            <a:r>
              <a:rPr lang="x-none" altLang="pt-BR"/>
              <a:t>Jogos</a:t>
            </a:r>
            <a:endParaRPr lang="x-none" alt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Bancos de Dados</a:t>
            </a:r>
            <a:endParaRPr lang="x-none" altLang="pt-BR"/>
          </a:p>
        </p:txBody>
      </p:sp>
      <p:pic>
        <p:nvPicPr>
          <p:cNvPr id="4" name="Content Placeholder 3" descr="M3C4_ProgramaBanco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70915" y="1845310"/>
            <a:ext cx="6924040" cy="38754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Bancos de Dados</a:t>
            </a:r>
            <a:endParaRPr lang="x-none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pt-BR"/>
              <a:t>Seu programa se comunica com um </a:t>
            </a:r>
            <a:r>
              <a:rPr lang="x-none" altLang="pt-BR">
                <a:solidFill>
                  <a:srgbClr val="92D050"/>
                </a:solidFill>
              </a:rPr>
              <a:t>SGBD</a:t>
            </a:r>
            <a:endParaRPr lang="x-none" altLang="pt-BR">
              <a:solidFill>
                <a:srgbClr val="92D050"/>
              </a:solidFill>
            </a:endParaRPr>
          </a:p>
          <a:p>
            <a:r>
              <a:rPr lang="x-none" altLang="pt-BR"/>
              <a:t>O SGBD sabe como manipular todos os seus bancos de dados:</a:t>
            </a:r>
            <a:endParaRPr lang="x-none" altLang="pt-BR"/>
          </a:p>
          <a:p>
            <a:pPr lvl="1"/>
            <a:r>
              <a:rPr lang="x-none" altLang="pt-BR"/>
              <a:t>Da forma mais </a:t>
            </a:r>
            <a:r>
              <a:rPr lang="x-none" altLang="pt-BR">
                <a:solidFill>
                  <a:srgbClr val="92D050"/>
                </a:solidFill>
              </a:rPr>
              <a:t>rápida </a:t>
            </a:r>
            <a:r>
              <a:rPr lang="x-none" altLang="pt-BR"/>
              <a:t>possível</a:t>
            </a:r>
            <a:endParaRPr lang="x-none" altLang="pt-BR"/>
          </a:p>
          <a:p>
            <a:pPr lvl="1"/>
            <a:r>
              <a:rPr lang="x-none" altLang="pt-BR"/>
              <a:t>Da forma mais </a:t>
            </a:r>
            <a:r>
              <a:rPr lang="x-none" altLang="pt-BR">
                <a:solidFill>
                  <a:srgbClr val="92D050"/>
                </a:solidFill>
              </a:rPr>
              <a:t>segura </a:t>
            </a:r>
            <a:r>
              <a:rPr lang="x-none" altLang="pt-BR"/>
              <a:t>possível</a:t>
            </a:r>
            <a:endParaRPr lang="x-none" altLang="pt-BR"/>
          </a:p>
          <a:p>
            <a:pPr lvl="1"/>
            <a:r>
              <a:rPr lang="x-none" altLang="pt-BR"/>
              <a:t>Garantindo </a:t>
            </a:r>
            <a:r>
              <a:rPr lang="x-none" altLang="pt-BR">
                <a:solidFill>
                  <a:srgbClr val="92D050"/>
                </a:solidFill>
              </a:rPr>
              <a:t>A</a:t>
            </a:r>
            <a:r>
              <a:rPr lang="x-none" altLang="pt-BR"/>
              <a:t>tomicidade, </a:t>
            </a:r>
            <a:r>
              <a:rPr lang="x-none" altLang="pt-BR">
                <a:solidFill>
                  <a:srgbClr val="92D050"/>
                </a:solidFill>
              </a:rPr>
              <a:t>C</a:t>
            </a:r>
            <a:r>
              <a:rPr lang="x-none" altLang="pt-BR"/>
              <a:t>onsistência, </a:t>
            </a:r>
            <a:r>
              <a:rPr lang="x-none" altLang="pt-BR">
                <a:solidFill>
                  <a:srgbClr val="92D050"/>
                </a:solidFill>
              </a:rPr>
              <a:t>I</a:t>
            </a:r>
            <a:r>
              <a:rPr lang="x-none" altLang="pt-BR"/>
              <a:t>ntegridade e </a:t>
            </a:r>
            <a:r>
              <a:rPr lang="x-none" altLang="pt-BR">
                <a:solidFill>
                  <a:srgbClr val="92D050"/>
                </a:solidFill>
              </a:rPr>
              <a:t>D</a:t>
            </a:r>
            <a:r>
              <a:rPr lang="x-none" altLang="pt-BR"/>
              <a:t>urabilidade</a:t>
            </a:r>
            <a:endParaRPr lang="x-none" altLang="pt-BR"/>
          </a:p>
          <a:p>
            <a:pPr lvl="0"/>
            <a:r>
              <a:rPr lang="x-none" altLang="pt-BR"/>
              <a:t>A maior vantagem: </a:t>
            </a:r>
            <a:r>
              <a:rPr lang="x-none" altLang="pt-BR">
                <a:solidFill>
                  <a:srgbClr val="92D050"/>
                </a:solidFill>
              </a:rPr>
              <a:t>ESCALABILIDADE!!!</a:t>
            </a:r>
            <a:endParaRPr lang="x-none" altLang="pt-B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Bancos de Dados</a:t>
            </a:r>
            <a:endParaRPr lang="x-none" altLang="pt-BR"/>
          </a:p>
        </p:txBody>
      </p:sp>
      <p:pic>
        <p:nvPicPr>
          <p:cNvPr id="4" name="Content Placeholder 3" descr="M3C4_Escalabilidade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55650" y="2132330"/>
            <a:ext cx="7414260" cy="32969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ADO.NET</a:t>
            </a:r>
            <a:endParaRPr lang="x-none" altLang="pt-BR"/>
          </a:p>
        </p:txBody>
      </p:sp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2570" y="3291205"/>
            <a:ext cx="8714740" cy="13347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7704</Words>
  <Application>Kingsoft Office WPP</Application>
  <PresentationFormat>Apresentação na tela (4:3)</PresentationFormat>
  <Paragraphs>377</Paragraphs>
  <Slides>42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43" baseType="lpstr">
      <vt:lpstr>Técnica</vt:lpstr>
      <vt:lpstr>Módulo III Capítulo 4: Spartacus</vt:lpstr>
      <vt:lpstr>Sumário</vt:lpstr>
      <vt:lpstr>Introdução</vt:lpstr>
      <vt:lpstr>Relembrando Arquivos</vt:lpstr>
      <vt:lpstr>Relembrando Arquivos</vt:lpstr>
      <vt:lpstr>Bancos de Dados</vt:lpstr>
      <vt:lpstr>Bancos de Dados</vt:lpstr>
      <vt:lpstr>Bancos de Dados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ADO.NET</vt:lpstr>
      <vt:lpstr>Spartacus</vt:lpstr>
      <vt:lpstr>Spartacus</vt:lpstr>
      <vt:lpstr>Spartacus</vt:lpstr>
      <vt:lpstr>Spartacus</vt:lpstr>
      <vt:lpstr>Spartacus</vt:lpstr>
      <vt:lpstr>Spartacus</vt:lpstr>
      <vt:lpstr>Spartacus.Database</vt:lpstr>
      <vt:lpstr>Spartacus.Database</vt:lpstr>
      <vt:lpstr>Spartacus.Database</vt:lpstr>
      <vt:lpstr>Spartacus.Database</vt:lpstr>
      <vt:lpstr>Spartacus.Database</vt:lpstr>
      <vt:lpstr>Spartacus.Database</vt:lpstr>
      <vt:lpstr>Spartacus.Database</vt:lpstr>
      <vt:lpstr>Spartacus.Database</vt:lpstr>
      <vt:lpstr>Spartacus.Forms</vt:lpstr>
      <vt:lpstr>Spartacus.Forms</vt:lpstr>
      <vt:lpstr>Spartacus.Forms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I Aula 1</dc:title>
  <dc:creator>William Ivanski</dc:creator>
  <cp:lastModifiedBy>william</cp:lastModifiedBy>
  <cp:revision>341</cp:revision>
  <dcterms:created xsi:type="dcterms:W3CDTF">2016-08-17T12:09:31Z</dcterms:created>
  <dcterms:modified xsi:type="dcterms:W3CDTF">2016-08-17T12:09:31Z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1046-10.1.0.5672</vt:lpwstr>
  </property>
</Properties>
</file>